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6858000" cx="12192000"/>
  <p:notesSz cx="6858000" cy="9144000"/>
  <p:embeddedFontLst>
    <p:embeddedFont>
      <p:font typeface="Arial Black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9" roundtripDataSignature="AMtx7mgdlTGU/WTHkU6EIRZQJr3o0hEh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customschemas.google.com/relationships/presentationmetadata" Target="metadata"/><Relationship Id="rId16" Type="http://schemas.openxmlformats.org/officeDocument/2006/relationships/slide" Target="slides/slide12.xml"/><Relationship Id="rId38" Type="http://schemas.openxmlformats.org/officeDocument/2006/relationships/font" Target="fonts/ArialBlack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65" name="Google Shape;1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76" name="Google Shape;17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82" name="Google Shape;18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97" name="Google Shape;19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 - ask for Reimbursement questions here</a:t>
            </a:r>
            <a:endParaRPr/>
          </a:p>
        </p:txBody>
      </p:sp>
      <p:sp>
        <p:nvSpPr>
          <p:cNvPr id="205" name="Google Shape;205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214" name="Google Shape;21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 - ask for Field Sheets questions here</a:t>
            </a:r>
            <a:endParaRPr/>
          </a:p>
        </p:txBody>
      </p:sp>
      <p:sp>
        <p:nvSpPr>
          <p:cNvPr id="222" name="Google Shape;22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250" name="Google Shape;25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258" name="Google Shape;25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374a14506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374a14506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Jen/Darrell</a:t>
            </a:r>
            <a:endParaRPr/>
          </a:p>
        </p:txBody>
      </p:sp>
      <p:sp>
        <p:nvSpPr>
          <p:cNvPr id="266" name="Google Shape;266;g3374a14506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Darrell</a:t>
            </a:r>
            <a:endParaRPr/>
          </a:p>
        </p:txBody>
      </p:sp>
      <p:sp>
        <p:nvSpPr>
          <p:cNvPr id="274" name="Google Shape;27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Darrell</a:t>
            </a:r>
            <a:endParaRPr/>
          </a:p>
        </p:txBody>
      </p:sp>
      <p:sp>
        <p:nvSpPr>
          <p:cNvPr id="281" name="Google Shape;28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Darrell</a:t>
            </a:r>
            <a:endParaRPr/>
          </a:p>
        </p:txBody>
      </p:sp>
      <p:sp>
        <p:nvSpPr>
          <p:cNvPr id="289" name="Google Shape;28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Darrell</a:t>
            </a:r>
            <a:endParaRPr/>
          </a:p>
        </p:txBody>
      </p:sp>
      <p:sp>
        <p:nvSpPr>
          <p:cNvPr id="296" name="Google Shape;296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Darrell - ask for “Match” questions here</a:t>
            </a:r>
            <a:endParaRPr/>
          </a:p>
        </p:txBody>
      </p:sp>
      <p:sp>
        <p:nvSpPr>
          <p:cNvPr id="302" name="Google Shape;30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309" name="Google Shape;30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318" name="Google Shape;31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327" name="Google Shape;327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335" name="Google Shape;335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343" name="Google Shape;34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Darrell – please acknowledge the Grants Committee and then introduce Tim and Jen and let them speak for a few mins on what their involvement is with grants</a:t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351" name="Google Shape;35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357" name="Google Shape;35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</p:txBody>
      </p:sp>
      <p:sp>
        <p:nvSpPr>
          <p:cNvPr id="363" name="Google Shape;363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</a:t>
            </a:r>
            <a:endParaRPr/>
          </a:p>
        </p:txBody>
      </p:sp>
      <p:sp>
        <p:nvSpPr>
          <p:cNvPr id="371" name="Google Shape;371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12" name="Google Shape;11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29" name="Google Shape;12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37" name="Google Shape;13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45" name="Google Shape;14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Jen</a:t>
            </a:r>
            <a:endParaRPr/>
          </a:p>
        </p:txBody>
      </p:sp>
      <p:sp>
        <p:nvSpPr>
          <p:cNvPr id="153" name="Google Shape;15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E0B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Relationship Id="rId4" Type="http://schemas.openxmlformats.org/officeDocument/2006/relationships/image" Target="../media/image28.jpg"/><Relationship Id="rId5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bchwgranthelp@gmail.com" TargetMode="External"/><Relationship Id="rId4" Type="http://schemas.openxmlformats.org/officeDocument/2006/relationships/hyperlink" Target="mailto:bchwtim@gmail.com" TargetMode="External"/><Relationship Id="rId5" Type="http://schemas.openxmlformats.org/officeDocument/2006/relationships/hyperlink" Target="https://www.msn.com/?cobrand=dell17win10.msn.com&amp;ocid=DELLDHP17&amp;pc=DCT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656349" y="3374750"/>
            <a:ext cx="111720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448"/>
              <a:buFont typeface="Arial Black"/>
              <a:buNone/>
            </a:pPr>
            <a:br>
              <a:rPr b="1" lang="en-US">
                <a:latin typeface="Arial Black"/>
                <a:ea typeface="Arial Black"/>
                <a:cs typeface="Arial Black"/>
                <a:sym typeface="Arial Black"/>
              </a:rPr>
            </a:br>
            <a:br>
              <a:rPr b="1" lang="en-US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4900"/>
              <a:t>By:  Jen Bond, Darrell Wallace, Tim Van Beek</a:t>
            </a:r>
            <a:endParaRPr b="1" sz="49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BCHW Membership Development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9326" y="4209255"/>
            <a:ext cx="3085148" cy="30851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064578" y="-9"/>
            <a:ext cx="73545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Welcome!!!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Grants 201 Training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18,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receipt, screenshot&#10;&#10;AI-generated content may be incorrect."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371" y="1126067"/>
            <a:ext cx="6943951" cy="53673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>
            <p:ph type="title"/>
          </p:nvPr>
        </p:nvSpPr>
        <p:spPr>
          <a:xfrm>
            <a:off x="1203649" y="83667"/>
            <a:ext cx="10459616" cy="58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US" sz="2400"/>
              <a:t>Example of Properly Filled out Reimbursement Form WITH documentation</a:t>
            </a:r>
            <a:endParaRPr/>
          </a:p>
        </p:txBody>
      </p:sp>
      <p:sp>
        <p:nvSpPr>
          <p:cNvPr id="169" name="Google Shape;169;p10"/>
          <p:cNvSpPr txBox="1"/>
          <p:nvPr/>
        </p:nvSpPr>
        <p:spPr>
          <a:xfrm>
            <a:off x="6333068" y="4686448"/>
            <a:ext cx="2406452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field sheet is the required documentation for POV &amp; stock reimbursement.  We will also use this to document match…</a:t>
            </a:r>
            <a:endParaRPr/>
          </a:p>
        </p:txBody>
      </p:sp>
      <p:cxnSp>
        <p:nvCxnSpPr>
          <p:cNvPr id="170" name="Google Shape;170;p10"/>
          <p:cNvCxnSpPr/>
          <p:nvPr/>
        </p:nvCxnSpPr>
        <p:spPr>
          <a:xfrm flipH="1" rot="10800000">
            <a:off x="8633482" y="3352800"/>
            <a:ext cx="535918" cy="1460474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Table&#10;&#10;AI-generated content may be incorrect." id="171" name="Google Shape;171;p10"/>
          <p:cNvPicPr preferRelativeResize="0"/>
          <p:nvPr/>
        </p:nvPicPr>
        <p:blipFill rotWithShape="1">
          <a:blip r:embed="rId4">
            <a:alphaModFix/>
          </a:blip>
          <a:srcRect b="13291" l="0" r="0" t="0"/>
          <a:stretch/>
        </p:blipFill>
        <p:spPr>
          <a:xfrm>
            <a:off x="87541" y="736450"/>
            <a:ext cx="4823126" cy="59465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10"/>
          <p:cNvCxnSpPr/>
          <p:nvPr/>
        </p:nvCxnSpPr>
        <p:spPr>
          <a:xfrm flipH="1" rot="10800000">
            <a:off x="8739520" y="3352800"/>
            <a:ext cx="2190947" cy="1684867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receipt&#10;&#10;Description automatically generated" id="178" name="Google Shape;178;p11"/>
          <p:cNvPicPr preferRelativeResize="0"/>
          <p:nvPr/>
        </p:nvPicPr>
        <p:blipFill rotWithShape="1">
          <a:blip r:embed="rId3">
            <a:alphaModFix/>
          </a:blip>
          <a:srcRect b="11634" l="0" r="0" t="0"/>
          <a:stretch/>
        </p:blipFill>
        <p:spPr>
          <a:xfrm>
            <a:off x="3003176" y="0"/>
            <a:ext cx="5582372" cy="679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>
            <p:ph type="title"/>
          </p:nvPr>
        </p:nvSpPr>
        <p:spPr>
          <a:xfrm>
            <a:off x="838200" y="663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Receipts &amp; Invoices</a:t>
            </a:r>
            <a:endParaRPr/>
          </a:p>
        </p:txBody>
      </p:sp>
      <p:sp>
        <p:nvSpPr>
          <p:cNvPr id="185" name="Google Shape;185;p12"/>
          <p:cNvSpPr txBox="1"/>
          <p:nvPr>
            <p:ph idx="1" type="body"/>
          </p:nvPr>
        </p:nvSpPr>
        <p:spPr>
          <a:xfrm>
            <a:off x="555171" y="1698171"/>
            <a:ext cx="6433458" cy="4833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All receipts </a:t>
            </a:r>
            <a:r>
              <a:rPr b="1" lang="en-US" u="sng">
                <a:solidFill>
                  <a:srgbClr val="FF0000"/>
                </a:solidFill>
              </a:rPr>
              <a:t>need two signatures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Person picking up/receiving item(s)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</a:t>
            </a:r>
            <a:r>
              <a:rPr baseline="30000" lang="en-US"/>
              <a:t>nd</a:t>
            </a:r>
            <a:r>
              <a:rPr lang="en-US"/>
              <a:t> signature should be grant/project liaison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Receipts need to have a date, amount, vendor name.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 not include personal items on the receipt (especially liquor).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Grant Administrator can sign a receipt if needed.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All receipts need accompanied to the reimbursement form if requesting reimbursement.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9521" y="1391923"/>
            <a:ext cx="4074814" cy="4761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/>
          <p:nvPr/>
        </p:nvSpPr>
        <p:spPr>
          <a:xfrm>
            <a:off x="8926717" y="4472412"/>
            <a:ext cx="733331" cy="660903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2"/>
          <p:cNvSpPr/>
          <p:nvPr/>
        </p:nvSpPr>
        <p:spPr>
          <a:xfrm>
            <a:off x="9587620" y="5812325"/>
            <a:ext cx="1032095" cy="340850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7654382" y="4664363"/>
            <a:ext cx="12674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Two signatures</a:t>
            </a:r>
            <a:endParaRPr/>
          </a:p>
        </p:txBody>
      </p:sp>
      <p:cxnSp>
        <p:nvCxnSpPr>
          <p:cNvPr id="190" name="Google Shape;190;p12"/>
          <p:cNvCxnSpPr>
            <a:stCxn id="189" idx="2"/>
            <a:endCxn id="187" idx="3"/>
          </p:cNvCxnSpPr>
          <p:nvPr/>
        </p:nvCxnSpPr>
        <p:spPr>
          <a:xfrm>
            <a:off x="8288125" y="4941362"/>
            <a:ext cx="746100" cy="95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1" name="Google Shape;191;p12"/>
          <p:cNvCxnSpPr/>
          <p:nvPr/>
        </p:nvCxnSpPr>
        <p:spPr>
          <a:xfrm>
            <a:off x="8148119" y="4941362"/>
            <a:ext cx="1439501" cy="87096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2" name="Google Shape;192;p12"/>
          <p:cNvSpPr/>
          <p:nvPr/>
        </p:nvSpPr>
        <p:spPr>
          <a:xfrm>
            <a:off x="8230031" y="1391923"/>
            <a:ext cx="1873636" cy="599839"/>
          </a:xfrm>
          <a:prstGeom prst="ellipse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2"/>
          <p:cNvSpPr txBox="1"/>
          <p:nvPr/>
        </p:nvSpPr>
        <p:spPr>
          <a:xfrm>
            <a:off x="10166852" y="1553342"/>
            <a:ext cx="121429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Vendor name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title"/>
          </p:nvPr>
        </p:nvSpPr>
        <p:spPr>
          <a:xfrm>
            <a:off x="1346200" y="238126"/>
            <a:ext cx="10515600" cy="710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Documentation – Who Wants What?</a:t>
            </a:r>
            <a:endParaRPr/>
          </a:p>
        </p:txBody>
      </p:sp>
      <p:sp>
        <p:nvSpPr>
          <p:cNvPr id="200" name="Google Shape;200;p13"/>
          <p:cNvSpPr txBox="1"/>
          <p:nvPr>
            <p:ph idx="1" type="body"/>
          </p:nvPr>
        </p:nvSpPr>
        <p:spPr>
          <a:xfrm>
            <a:off x="126461" y="1227666"/>
            <a:ext cx="7918314" cy="53922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grant source has certain documentation requirements (on next slide).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Each land manager has certain documentation requirements.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BCHW has certain requirements.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Tricky to create 1 form (field sheet) that meets all these requirements.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Bottom Line – Grant Administrator is flexible and will adopt to meet your chapter’s needs BUT also must ensure all grant, land manager, and BCHW requirements are being met.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4775" y="1227665"/>
            <a:ext cx="3609365" cy="481248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 txBox="1"/>
          <p:nvPr>
            <p:ph type="title"/>
          </p:nvPr>
        </p:nvSpPr>
        <p:spPr>
          <a:xfrm>
            <a:off x="838200" y="365126"/>
            <a:ext cx="10515600" cy="973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List of Requirements Per Organization</a:t>
            </a:r>
            <a:endParaRPr/>
          </a:p>
        </p:txBody>
      </p:sp>
      <p:sp>
        <p:nvSpPr>
          <p:cNvPr id="208" name="Google Shape;208;p14"/>
          <p:cNvSpPr txBox="1"/>
          <p:nvPr>
            <p:ph idx="1" type="body"/>
          </p:nvPr>
        </p:nvSpPr>
        <p:spPr>
          <a:xfrm>
            <a:off x="622069" y="1684308"/>
            <a:ext cx="3411451" cy="4929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RCO Requirements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Crew leader signature &amp; phone number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Volunteer names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Dates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Basic labor hours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Skilled occupation &amp; hours (if any)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Site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Mileage &amp; verification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Report Metrics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09" name="Google Shape;209;p14"/>
          <p:cNvSpPr txBox="1"/>
          <p:nvPr/>
        </p:nvSpPr>
        <p:spPr>
          <a:xfrm>
            <a:off x="4467474" y="1631256"/>
            <a:ext cx="32570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 Service Requirements: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Char char="•"/>
            </a:pPr>
            <a:r>
              <a:rPr b="0" i="0" lang="en-US" sz="2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Volunteer names, signature &amp; phone #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Char char="•"/>
            </a:pPr>
            <a:r>
              <a:rPr b="0" i="0" lang="en-US" sz="2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Photo waiver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Char char="•"/>
            </a:pPr>
            <a:r>
              <a:rPr b="0" i="0" lang="en-US" sz="2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Site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Char char="•"/>
            </a:pPr>
            <a:r>
              <a:rPr b="0" i="0" lang="en-US" sz="2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Dates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Arial"/>
              <a:buChar char="•"/>
            </a:pPr>
            <a:r>
              <a:rPr b="0" i="0" lang="en-US" sz="2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Site (District or NF)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8349675" y="1631256"/>
            <a:ext cx="28432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BCHW Requirements: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Dates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Liability Waiver signature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Tailgate Safety documentation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/>
          <p:nvPr>
            <p:ph type="title"/>
          </p:nvPr>
        </p:nvSpPr>
        <p:spPr>
          <a:xfrm>
            <a:off x="838200" y="66360"/>
            <a:ext cx="10515600" cy="715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Field Sheets</a:t>
            </a:r>
            <a:endParaRPr/>
          </a:p>
        </p:txBody>
      </p:sp>
      <p:sp>
        <p:nvSpPr>
          <p:cNvPr id="217" name="Google Shape;217;p15"/>
          <p:cNvSpPr txBox="1"/>
          <p:nvPr>
            <p:ph idx="1" type="body"/>
          </p:nvPr>
        </p:nvSpPr>
        <p:spPr>
          <a:xfrm>
            <a:off x="191691" y="781919"/>
            <a:ext cx="4259012" cy="5343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Ensure you are using the correct 2025 Form (visit BCHW.org/Secure/Grants)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Field sheet needs to be completed before sending to BCHW grant administrator.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Field sheets must be included with Reimbursement Form if items on field sheet are being reimbursed (example – reimbursement for per diem, mileage, stock days).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picture containing text, receipt, screenshot&#10;&#10;AI-generated content may be incorrect." id="218" name="Google Shape;2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0476" y="870350"/>
            <a:ext cx="7273002" cy="562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"/>
          <p:cNvSpPr txBox="1"/>
          <p:nvPr>
            <p:ph type="title"/>
          </p:nvPr>
        </p:nvSpPr>
        <p:spPr>
          <a:xfrm>
            <a:off x="838200" y="-1631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2025 Field Sheet Instructions</a:t>
            </a:r>
            <a:endParaRPr/>
          </a:p>
        </p:txBody>
      </p:sp>
      <p:pic>
        <p:nvPicPr>
          <p:cNvPr descr="Text, letter&#10;&#10;AI-generated content may be incorrect." id="225" name="Google Shape;225;p16"/>
          <p:cNvPicPr preferRelativeResize="0"/>
          <p:nvPr/>
        </p:nvPicPr>
        <p:blipFill rotWithShape="1">
          <a:blip r:embed="rId3">
            <a:alphaModFix/>
          </a:blip>
          <a:srcRect b="16025" l="7469" r="4337" t="5604"/>
          <a:stretch/>
        </p:blipFill>
        <p:spPr>
          <a:xfrm>
            <a:off x="6855791" y="721360"/>
            <a:ext cx="5336209" cy="6136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receipt, screenshot&#10;&#10;AI-generated content may be incorrect." id="226" name="Google Shape;2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573" y="1226756"/>
            <a:ext cx="6631489" cy="5125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6"/>
          <p:cNvSpPr txBox="1"/>
          <p:nvPr/>
        </p:nvSpPr>
        <p:spPr>
          <a:xfrm>
            <a:off x="767349" y="1538344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767349" y="1739425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668121" y="2192304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612295" y="2500458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1" name="Google Shape;231;p16"/>
          <p:cNvSpPr txBox="1"/>
          <p:nvPr/>
        </p:nvSpPr>
        <p:spPr>
          <a:xfrm>
            <a:off x="216300" y="2930380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2" name="Google Shape;232;p16"/>
          <p:cNvSpPr txBox="1"/>
          <p:nvPr/>
        </p:nvSpPr>
        <p:spPr>
          <a:xfrm>
            <a:off x="819124" y="2930380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3" name="Google Shape;233;p16"/>
          <p:cNvSpPr txBox="1"/>
          <p:nvPr/>
        </p:nvSpPr>
        <p:spPr>
          <a:xfrm>
            <a:off x="2045782" y="2888962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4" name="Google Shape;234;p16"/>
          <p:cNvSpPr txBox="1"/>
          <p:nvPr/>
        </p:nvSpPr>
        <p:spPr>
          <a:xfrm>
            <a:off x="2298588" y="2888962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5" name="Google Shape;235;p16"/>
          <p:cNvSpPr txBox="1"/>
          <p:nvPr/>
        </p:nvSpPr>
        <p:spPr>
          <a:xfrm>
            <a:off x="2559396" y="3008556"/>
            <a:ext cx="340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3239068" y="2930380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3506838" y="2883392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8" name="Google Shape;238;p16"/>
          <p:cNvSpPr txBox="1"/>
          <p:nvPr/>
        </p:nvSpPr>
        <p:spPr>
          <a:xfrm>
            <a:off x="3767646" y="2880547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39" name="Google Shape;239;p16"/>
          <p:cNvSpPr txBox="1"/>
          <p:nvPr/>
        </p:nvSpPr>
        <p:spPr>
          <a:xfrm>
            <a:off x="4281260" y="2932014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0" name="Google Shape;240;p16"/>
          <p:cNvSpPr txBox="1"/>
          <p:nvPr/>
        </p:nvSpPr>
        <p:spPr>
          <a:xfrm>
            <a:off x="4789873" y="2905099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1" name="Google Shape;241;p16"/>
          <p:cNvSpPr txBox="1"/>
          <p:nvPr/>
        </p:nvSpPr>
        <p:spPr>
          <a:xfrm>
            <a:off x="5128407" y="2905099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2" name="Google Shape;242;p16"/>
          <p:cNvSpPr txBox="1"/>
          <p:nvPr/>
        </p:nvSpPr>
        <p:spPr>
          <a:xfrm>
            <a:off x="5490218" y="2905099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3" name="Google Shape;243;p16"/>
          <p:cNvSpPr txBox="1"/>
          <p:nvPr/>
        </p:nvSpPr>
        <p:spPr>
          <a:xfrm>
            <a:off x="5866085" y="2547566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4" name="Google Shape;244;p16"/>
          <p:cNvSpPr txBox="1"/>
          <p:nvPr/>
        </p:nvSpPr>
        <p:spPr>
          <a:xfrm>
            <a:off x="6178990" y="2547566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5" name="Google Shape;245;p16"/>
          <p:cNvSpPr txBox="1"/>
          <p:nvPr/>
        </p:nvSpPr>
        <p:spPr>
          <a:xfrm>
            <a:off x="1107507" y="4981102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6" name="Google Shape;246;p16"/>
          <p:cNvSpPr txBox="1"/>
          <p:nvPr/>
        </p:nvSpPr>
        <p:spPr>
          <a:xfrm>
            <a:off x="2898910" y="5150379"/>
            <a:ext cx="4443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/>
          <p:nvPr>
            <p:ph type="title"/>
          </p:nvPr>
        </p:nvSpPr>
        <p:spPr>
          <a:xfrm>
            <a:off x="838200" y="663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W-9 &amp; 1099 Forms</a:t>
            </a:r>
            <a:endParaRPr/>
          </a:p>
        </p:txBody>
      </p:sp>
      <p:sp>
        <p:nvSpPr>
          <p:cNvPr id="253" name="Google Shape;253;p17"/>
          <p:cNvSpPr txBox="1"/>
          <p:nvPr>
            <p:ph idx="1" type="body"/>
          </p:nvPr>
        </p:nvSpPr>
        <p:spPr>
          <a:xfrm>
            <a:off x="494037" y="1837210"/>
            <a:ext cx="64335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W-9 Requirements – Chapters are required to turn in W-9 forms, at the beginning of each calendar year, for each volunteer that may be reimbursed for stock days and/or POV.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BCHW will provide 1099 Forms to volunteers per IRS requirements.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May be an image of tree, mountain and nature" id="254" name="Google Shape;2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5925" y="1139250"/>
            <a:ext cx="4104574" cy="54727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type="title"/>
          </p:nvPr>
        </p:nvSpPr>
        <p:spPr>
          <a:xfrm>
            <a:off x="838200" y="262020"/>
            <a:ext cx="10515600" cy="838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Using BCHW Credit Cards for Grants</a:t>
            </a:r>
            <a:endParaRPr/>
          </a:p>
        </p:txBody>
      </p:sp>
      <p:sp>
        <p:nvSpPr>
          <p:cNvPr id="261" name="Google Shape;261;p18"/>
          <p:cNvSpPr txBox="1"/>
          <p:nvPr>
            <p:ph idx="1" type="body"/>
          </p:nvPr>
        </p:nvSpPr>
        <p:spPr>
          <a:xfrm>
            <a:off x="489284" y="1464677"/>
            <a:ext cx="8377990" cy="4960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Before purchase, </a:t>
            </a:r>
            <a:r>
              <a:rPr b="1" lang="en-US" u="sng"/>
              <a:t>ensure that the item(s) to be purchased WILL be allowable for grant reimbursement</a:t>
            </a:r>
            <a:r>
              <a:rPr lang="en-US"/>
              <a:t> (call/email grant administrator if unsure).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Email grant administrator copy of the invoice, with signature, within 48 hours of making the credit card purchase.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 email, include the first &amp; last name on the BCHW credit card used to make the purchase.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Grant administrator will record the charge and email the invoice to BCHW treasurer.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Another option is to ask grant administrator to make the purchase using their BCHW credit card.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Benefits of credit card purchases:  saves BCHW on check fees, easier to track purchase, volunteer/chapter does not have to wait weeks for reimbursement</a:t>
            </a:r>
            <a:endParaRPr/>
          </a:p>
        </p:txBody>
      </p:sp>
      <p:pic>
        <p:nvPicPr>
          <p:cNvPr descr="A picture containing tree, outdoor, person, trunk&#10;&#10;AI-generated content may be incorrect." id="262" name="Google Shape;2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0758" y="1852863"/>
            <a:ext cx="3429000" cy="3429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74a14506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Using BCHW Credit Card to Buy Fuel:</a:t>
            </a:r>
            <a:endParaRPr b="1"/>
          </a:p>
        </p:txBody>
      </p:sp>
      <p:sp>
        <p:nvSpPr>
          <p:cNvPr id="269" name="Google Shape;269;g3374a145062_0_0"/>
          <p:cNvSpPr txBox="1"/>
          <p:nvPr>
            <p:ph idx="1" type="body"/>
          </p:nvPr>
        </p:nvSpPr>
        <p:spPr>
          <a:xfrm>
            <a:off x="838200" y="1825625"/>
            <a:ext cx="5474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u="sng"/>
              <a:t>IF</a:t>
            </a:r>
            <a:r>
              <a:rPr lang="en-US"/>
              <a:t> you use BCHW credit card to buy volunteer fuel then mark “</a:t>
            </a:r>
            <a:r>
              <a:rPr b="1" lang="en-US"/>
              <a:t>R”</a:t>
            </a:r>
            <a:r>
              <a:rPr lang="en-US"/>
              <a:t> or </a:t>
            </a:r>
            <a:r>
              <a:rPr b="1" lang="en-US"/>
              <a:t>“Receipt”</a:t>
            </a:r>
            <a:r>
              <a:rPr lang="en-US"/>
              <a:t> on Field Sheet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Note - this means that you must turn in a field sheet if you are also turning in fuel receipts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1 receipt for each volunteer/vehicle (don’t pump multiple vehicles with same transaction)</a:t>
            </a:r>
            <a:endParaRPr/>
          </a:p>
        </p:txBody>
      </p:sp>
      <p:pic>
        <p:nvPicPr>
          <p:cNvPr id="270" name="Google Shape;270;g3374a14506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5000" y="1843225"/>
            <a:ext cx="5574600" cy="376176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65075" y="221800"/>
            <a:ext cx="91512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 – Grants 201 Training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188350" y="1242725"/>
            <a:ext cx="7728900" cy="55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BCHW Grants Team – Grant Committee &amp; contractor help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Volunteers &amp; Grants– Liaison duties &amp; responsibilities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Grant Reimbursements – How to use grants to pay for project expenses: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grants can pay for and what they cannot pay for…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Supporting documentation like receipts &amp; invoices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W-9 requirements for reimbursing volunteers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Field sheets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BCHW credit cards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match and how to document 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Grant progress reporting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6950" y="1068400"/>
            <a:ext cx="3087878" cy="5484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>
            <p:ph type="title"/>
          </p:nvPr>
        </p:nvSpPr>
        <p:spPr>
          <a:xfrm>
            <a:off x="1001486" y="1582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What is Match &amp; Why Is It Important?</a:t>
            </a:r>
            <a:endParaRPr/>
          </a:p>
        </p:txBody>
      </p:sp>
      <p:sp>
        <p:nvSpPr>
          <p:cNvPr id="277" name="Google Shape;277;p19"/>
          <p:cNvSpPr txBox="1"/>
          <p:nvPr>
            <p:ph idx="1" type="body"/>
          </p:nvPr>
        </p:nvSpPr>
        <p:spPr>
          <a:xfrm>
            <a:off x="794657" y="1564367"/>
            <a:ext cx="10515600" cy="504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Most grant funding agencies require project sponsors (us) to kick in money when using grant funds to complete projects.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Match Ratio – The amount of match a project sponsor is required to provide.  A 1:1 ratio means we have to provide $1 dollar of match for every $1 a funding agency reimburses to us. A 2:1 match ratio means we have to donate $2 for every $1 they reimburse to us.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Failure to donate the required match amount means that the funding agency </a:t>
            </a:r>
            <a:r>
              <a:rPr b="1" lang="en-US" u="sng"/>
              <a:t>will not provide us the full grant amount</a:t>
            </a:r>
            <a:r>
              <a:rPr lang="en-US"/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Sometimes funding agencies require cash match, which is exactly that, cash that you must donate to a project.  This isn’t ideal for cash-strapped non-profits.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Most funding agencies allow us to use </a:t>
            </a:r>
            <a:r>
              <a:rPr b="1" lang="en-US" u="sng"/>
              <a:t>donated</a:t>
            </a:r>
            <a:r>
              <a:rPr lang="en-US"/>
              <a:t> labor, equipment, and materials to serve as match.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Careful documentation is required to prove that we have donated the required match to the project.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/>
          <p:nvPr>
            <p:ph type="title"/>
          </p:nvPr>
        </p:nvSpPr>
        <p:spPr>
          <a:xfrm>
            <a:off x="869302" y="394995"/>
            <a:ext cx="54661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b="1" lang="en-US" sz="5500"/>
              <a:t>Grant Match For Dummies</a:t>
            </a:r>
            <a:endParaRPr b="1" sz="5500" u="sng"/>
          </a:p>
        </p:txBody>
      </p:sp>
      <p:sp>
        <p:nvSpPr>
          <p:cNvPr id="284" name="Google Shape;284;p20"/>
          <p:cNvSpPr txBox="1"/>
          <p:nvPr/>
        </p:nvSpPr>
        <p:spPr>
          <a:xfrm>
            <a:off x="957165" y="2731524"/>
            <a:ext cx="451057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document is available on the BCHW grants webpage.</a:t>
            </a:r>
            <a:endParaRPr/>
          </a:p>
        </p:txBody>
      </p:sp>
      <p:pic>
        <p:nvPicPr>
          <p:cNvPr descr="Text, letter&#10;&#10;AI-generated content may be incorrect." id="285" name="Google Shape;285;p20"/>
          <p:cNvPicPr preferRelativeResize="0"/>
          <p:nvPr/>
        </p:nvPicPr>
        <p:blipFill rotWithShape="1">
          <a:blip r:embed="rId3">
            <a:alphaModFix/>
          </a:blip>
          <a:srcRect b="9135" l="7837" r="7046" t="5760"/>
          <a:stretch/>
        </p:blipFill>
        <p:spPr>
          <a:xfrm>
            <a:off x="6891867" y="74493"/>
            <a:ext cx="5111602" cy="66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"/>
          <p:cNvSpPr txBox="1"/>
          <p:nvPr>
            <p:ph type="title"/>
          </p:nvPr>
        </p:nvSpPr>
        <p:spPr>
          <a:xfrm>
            <a:off x="1001486" y="1582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Match – What’s Eligible?</a:t>
            </a:r>
            <a:endParaRPr/>
          </a:p>
        </p:txBody>
      </p:sp>
      <p:sp>
        <p:nvSpPr>
          <p:cNvPr id="292" name="Google Shape;292;p21"/>
          <p:cNvSpPr txBox="1"/>
          <p:nvPr>
            <p:ph idx="1" type="body"/>
          </p:nvPr>
        </p:nvSpPr>
        <p:spPr>
          <a:xfrm>
            <a:off x="597159" y="1268963"/>
            <a:ext cx="10713098" cy="558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u="sng"/>
              <a:t>Labor</a:t>
            </a:r>
            <a:r>
              <a:rPr lang="en-US"/>
              <a:t> – Basic or Skilled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Basic – Non-skilled labor for performing manual labor like hand removal of brush, cleaning, pruning/loping, etc. 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Skilled – This is donated labor associated with a skilled occupation like sawyer, packer, carpenter, equipment operator, construction laborer.  Each occupation has an hourly rate that varies from county to county and change without warning.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u="sng">
                <a:solidFill>
                  <a:srgbClr val="000000"/>
                </a:solidFill>
              </a:rPr>
              <a:t>Stock</a:t>
            </a:r>
            <a:r>
              <a:rPr lang="en-US">
                <a:solidFill>
                  <a:srgbClr val="000000"/>
                </a:solidFill>
              </a:rPr>
              <a:t> –Stock providing </a:t>
            </a:r>
            <a:r>
              <a:rPr lang="en-US"/>
              <a:t>trail support can be used as match at $100 per head per day.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b="1" lang="en-US" u="sng">
                <a:solidFill>
                  <a:srgbClr val="000000"/>
                </a:solidFill>
              </a:rPr>
              <a:t>Mileage</a:t>
            </a:r>
            <a:r>
              <a:rPr lang="en-US">
                <a:solidFill>
                  <a:srgbClr val="000000"/>
                </a:solidFill>
              </a:rPr>
              <a:t> – Travel to the project site and return to home.  Sometimes volunteers opt to donate their mileage for the round trip while others may request reimbursement for one of their trips.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 u="sng"/>
              <a:t>Per Diem </a:t>
            </a:r>
            <a:r>
              <a:rPr lang="en-US"/>
              <a:t>– If a volunteer is away from home for 11 hours or more, then they are eligible for per diem credit.  The daily per diem rate varies from county to county.  Typically a portion of this per diem is donated as match (Donated) and a portion is reimbursed to the volunteer (Billed).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n-US"/>
              <a:t>Truck/trailer daily rate </a:t>
            </a:r>
            <a:r>
              <a:rPr lang="en-US"/>
              <a:t>- $325/day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, letter&#10;&#10;AI-generated content may be incorrect." id="298" name="Google Shape;29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7519" l="6744" r="9602" t="5326"/>
          <a:stretch/>
        </p:blipFill>
        <p:spPr>
          <a:xfrm>
            <a:off x="2928483" y="138363"/>
            <a:ext cx="6335034" cy="658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3"/>
          <p:cNvPicPr preferRelativeResize="0"/>
          <p:nvPr/>
        </p:nvPicPr>
        <p:blipFill rotWithShape="1">
          <a:blip r:embed="rId3">
            <a:alphaModFix/>
          </a:blip>
          <a:srcRect b="58151" l="8087" r="8201" t="4357"/>
          <a:stretch/>
        </p:blipFill>
        <p:spPr>
          <a:xfrm>
            <a:off x="1807658" y="1497616"/>
            <a:ext cx="8609970" cy="499027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5" name="Google Shape;305;p23"/>
          <p:cNvSpPr txBox="1"/>
          <p:nvPr>
            <p:ph type="title"/>
          </p:nvPr>
        </p:nvSpPr>
        <p:spPr>
          <a:xfrm>
            <a:off x="854843" y="169181"/>
            <a:ext cx="10515600" cy="1082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Example of Donation Documentation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>
            <p:ph type="title"/>
          </p:nvPr>
        </p:nvSpPr>
        <p:spPr>
          <a:xfrm>
            <a:off x="504873" y="-73937"/>
            <a:ext cx="1098839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Progress Reports – Required to Get Grant $</a:t>
            </a:r>
            <a:endParaRPr b="1" sz="4500" u="sng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4"/>
          <p:cNvSpPr txBox="1"/>
          <p:nvPr>
            <p:ph idx="1" type="body"/>
          </p:nvPr>
        </p:nvSpPr>
        <p:spPr>
          <a:xfrm>
            <a:off x="684293" y="1182828"/>
            <a:ext cx="6965886" cy="5245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May be an image of horse and nature" id="313" name="Google Shape;3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9326" y="1816575"/>
            <a:ext cx="4187700" cy="31407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4" name="Google Shape;314;p24"/>
          <p:cNvSpPr txBox="1"/>
          <p:nvPr/>
        </p:nvSpPr>
        <p:spPr>
          <a:xfrm>
            <a:off x="336592" y="1182828"/>
            <a:ext cx="7559643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required, per our contract, to provide regular progress reports on work accomplished utilizing RTP funding for each worksite in your project.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each worksite, you need to report: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description of major accomplishments during that reporting period (like a few sentences).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brief explanation on any significant challenges/delays that you’re dealing with.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 description (again, a few sentences for each worksite) about work planned for the next reporting period.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no work was completed during the reporting period then simply note something like “No Work.”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 (next slide)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5"/>
          <p:cNvSpPr txBox="1"/>
          <p:nvPr>
            <p:ph type="title"/>
          </p:nvPr>
        </p:nvSpPr>
        <p:spPr>
          <a:xfrm>
            <a:off x="1001486" y="158297"/>
            <a:ext cx="10515600" cy="82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RTP Progress Reports – What to Include</a:t>
            </a:r>
            <a:endParaRPr/>
          </a:p>
        </p:txBody>
      </p:sp>
      <p:sp>
        <p:nvSpPr>
          <p:cNvPr id="321" name="Google Shape;321;p25"/>
          <p:cNvSpPr txBox="1"/>
          <p:nvPr>
            <p:ph idx="1" type="body"/>
          </p:nvPr>
        </p:nvSpPr>
        <p:spPr>
          <a:xfrm>
            <a:off x="133754" y="1546138"/>
            <a:ext cx="6685300" cy="3390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following metrics are required, by RCO, for each worksite in each progress report: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Miles of general trail maintenance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Miles of trail re-route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Miles restored or rehabilitated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Feet of puncheon, boardwalk, bridges*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Feet of turnpike*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May be an image of horse and nature" id="322" name="Google Shape;32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954" y="1762898"/>
            <a:ext cx="4520007" cy="339000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3" name="Google Shape;323;p25"/>
          <p:cNvSpPr txBox="1"/>
          <p:nvPr/>
        </p:nvSpPr>
        <p:spPr>
          <a:xfrm>
            <a:off x="615635" y="5495453"/>
            <a:ext cx="64732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These two items have not been required on recent reports but have typically been required on past reports; probably a good idea to keep track of them in case they change their minds.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6"/>
          <p:cNvSpPr txBox="1"/>
          <p:nvPr>
            <p:ph type="title"/>
          </p:nvPr>
        </p:nvSpPr>
        <p:spPr>
          <a:xfrm>
            <a:off x="838200" y="0"/>
            <a:ext cx="10515600" cy="860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Project Photos</a:t>
            </a:r>
            <a:endParaRPr/>
          </a:p>
        </p:txBody>
      </p:sp>
      <p:sp>
        <p:nvSpPr>
          <p:cNvPr id="330" name="Google Shape;330;p26"/>
          <p:cNvSpPr txBox="1"/>
          <p:nvPr/>
        </p:nvSpPr>
        <p:spPr>
          <a:xfrm>
            <a:off x="205946" y="963829"/>
            <a:ext cx="7563696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Photos are important (progress reports, grant applications).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need a picture from every work party but we encourage you to take photos to document work.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chapters post pictures on Facebook, which is really helpful for me (I search FB for pics).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include a brief description of where the project is located (trail name, landowner) and names of volunteers that are in the pictures (include with your FB post if posting project pictures)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BE SURE THAT ALL SAFETY PRACTICES ARE BEING UTILIZED IN PHOTOS THAT ARE POSTED ON SOCIAL MEDIA OR SENT TO US.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y be an image of one or more people and tree" id="331" name="Google Shape;3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3309" y="1227437"/>
            <a:ext cx="3584158" cy="477887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7"/>
          <p:cNvSpPr txBox="1"/>
          <p:nvPr>
            <p:ph type="title"/>
          </p:nvPr>
        </p:nvSpPr>
        <p:spPr>
          <a:xfrm>
            <a:off x="611400" y="375600"/>
            <a:ext cx="109692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/>
              <a:t>Upcoming Grant - Recreation Trails Program (RTP) </a:t>
            </a:r>
            <a:br>
              <a:rPr b="1" lang="en-US"/>
            </a:br>
            <a:endParaRPr b="1"/>
          </a:p>
        </p:txBody>
      </p:sp>
      <p:sp>
        <p:nvSpPr>
          <p:cNvPr id="338" name="Google Shape;338;p27"/>
          <p:cNvSpPr txBox="1"/>
          <p:nvPr>
            <p:ph idx="1" type="body"/>
          </p:nvPr>
        </p:nvSpPr>
        <p:spPr>
          <a:xfrm>
            <a:off x="297075" y="1591275"/>
            <a:ext cx="7704000" cy="49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Grant limit of $150,000 per application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Minimum of a 20% match (BCHW shoots for a 1:1 match ratio)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Projects are 2 years, all public lands are eligible work sites.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Apply for grants in even years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RCO Board ranks and publishes preliminary rankings April 2025.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Project Implementation is for </a:t>
            </a:r>
            <a:r>
              <a:rPr b="1" lang="en-US"/>
              <a:t>Nov. 1, 2025 thru Oct. 31, 2027</a:t>
            </a:r>
            <a:r>
              <a:rPr lang="en-US"/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person standing next to a pile of dirt&#10;&#10;AI-generated content may be incorrect." id="339" name="Google Shape;33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9050" y="1591274"/>
            <a:ext cx="3970776" cy="39708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Grant Help Form</a:t>
            </a:r>
            <a:endParaRPr/>
          </a:p>
        </p:txBody>
      </p:sp>
      <p:sp>
        <p:nvSpPr>
          <p:cNvPr id="346" name="Google Shape;346;p28"/>
          <p:cNvSpPr txBox="1"/>
          <p:nvPr>
            <p:ph idx="1" type="body"/>
          </p:nvPr>
        </p:nvSpPr>
        <p:spPr>
          <a:xfrm>
            <a:off x="838199" y="1825625"/>
            <a:ext cx="541668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Reach out to membership &amp; partners, what are the needs?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Develop a list of projects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Prioritize projects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Submit “Grant Help Form” to Grant Administrator get things started (overview of the project)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47" name="Google Shape;3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2636" y="0"/>
            <a:ext cx="5299364" cy="685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859972" y="152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 u="sng"/>
              <a:t>BCHW Grants Team</a:t>
            </a:r>
            <a:endParaRPr b="1" u="sng"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684293" y="1182828"/>
            <a:ext cx="6965886" cy="5245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BCHW Grant Committee: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Darrell Wallace – Chair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Deb Wesselius – Member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Barb Talbot – Member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Mark Vorce – Member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Rob DeBoer - Member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BCHW Grant Contractors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Jen Bond – Grant administration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Tim Van Beek – Project manager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477" y="1616597"/>
            <a:ext cx="3692635" cy="42101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3"/>
          <p:cNvSpPr txBox="1"/>
          <p:nvPr/>
        </p:nvSpPr>
        <p:spPr>
          <a:xfrm>
            <a:off x="7994209" y="5826728"/>
            <a:ext cx="37831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youth riders out enjoying the Bogachiel River Trail, a current RTP project worksite.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document&#10;&#10;Description automatically generated" id="353" name="Google Shape;353;p29"/>
          <p:cNvPicPr preferRelativeResize="0"/>
          <p:nvPr/>
        </p:nvPicPr>
        <p:blipFill rotWithShape="1">
          <a:blip r:embed="rId3">
            <a:alphaModFix/>
          </a:blip>
          <a:srcRect b="27618" l="5219" r="6041" t="3946"/>
          <a:stretch/>
        </p:blipFill>
        <p:spPr>
          <a:xfrm>
            <a:off x="2872273" y="211670"/>
            <a:ext cx="6447453" cy="643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letter&#10;&#10;Description automatically generated" id="359" name="Google Shape;359;p30"/>
          <p:cNvPicPr preferRelativeResize="0"/>
          <p:nvPr/>
        </p:nvPicPr>
        <p:blipFill rotWithShape="1">
          <a:blip r:embed="rId3">
            <a:alphaModFix/>
          </a:blip>
          <a:srcRect b="20815" l="4339" r="5335" t="4354"/>
          <a:stretch/>
        </p:blipFill>
        <p:spPr>
          <a:xfrm>
            <a:off x="3100873" y="307910"/>
            <a:ext cx="5990254" cy="642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large area&#10;&#10;Description automatically generated" id="365" name="Google Shape;365;p31"/>
          <p:cNvPicPr preferRelativeResize="0"/>
          <p:nvPr/>
        </p:nvPicPr>
        <p:blipFill rotWithShape="1">
          <a:blip r:embed="rId3">
            <a:alphaModFix/>
          </a:blip>
          <a:srcRect b="40817" l="4867" r="12732" t="3945"/>
          <a:stretch/>
        </p:blipFill>
        <p:spPr>
          <a:xfrm>
            <a:off x="121297" y="1875453"/>
            <a:ext cx="4592594" cy="39841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ountain range with trees and blue sky&#10;&#10;Description automatically generated" id="366" name="Google Shape;366;p31"/>
          <p:cNvPicPr preferRelativeResize="0"/>
          <p:nvPr/>
        </p:nvPicPr>
        <p:blipFill rotWithShape="1">
          <a:blip r:embed="rId4">
            <a:alphaModFix/>
          </a:blip>
          <a:srcRect b="38909" l="7156" r="22240" t="4898"/>
          <a:stretch/>
        </p:blipFill>
        <p:spPr>
          <a:xfrm>
            <a:off x="4498321" y="307910"/>
            <a:ext cx="3741576" cy="38535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digging a dirt path&#10;&#10;Description automatically generated" id="367" name="Google Shape;367;p31"/>
          <p:cNvPicPr preferRelativeResize="0"/>
          <p:nvPr/>
        </p:nvPicPr>
        <p:blipFill rotWithShape="1">
          <a:blip r:embed="rId5">
            <a:alphaModFix/>
          </a:blip>
          <a:srcRect b="35103" l="7861" r="23999" t="4353"/>
          <a:stretch/>
        </p:blipFill>
        <p:spPr>
          <a:xfrm>
            <a:off x="8239897" y="1576873"/>
            <a:ext cx="3610947" cy="4152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 txBox="1"/>
          <p:nvPr>
            <p:ph type="title"/>
          </p:nvPr>
        </p:nvSpPr>
        <p:spPr>
          <a:xfrm>
            <a:off x="718457" y="147412"/>
            <a:ext cx="10515600" cy="821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Help &amp; Resources</a:t>
            </a:r>
            <a:endParaRPr/>
          </a:p>
        </p:txBody>
      </p:sp>
      <p:sp>
        <p:nvSpPr>
          <p:cNvPr id="374" name="Google Shape;374;p32"/>
          <p:cNvSpPr txBox="1"/>
          <p:nvPr>
            <p:ph idx="1" type="body"/>
          </p:nvPr>
        </p:nvSpPr>
        <p:spPr>
          <a:xfrm>
            <a:off x="870857" y="865763"/>
            <a:ext cx="10515600" cy="5000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Jen Bond</a:t>
            </a:r>
            <a:r>
              <a:rPr lang="en-US"/>
              <a:t>, BCHW Grant Administrator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bchwgranthelp@gmail.com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Phone:  360-461-9588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Tim Van Beek</a:t>
            </a:r>
            <a:r>
              <a:rPr lang="en-US"/>
              <a:t>, BCHW Project Manager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bchwtim@gmail.com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Phone:  360-472-5449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Darrell Wallace</a:t>
            </a:r>
            <a:r>
              <a:rPr lang="en-US"/>
              <a:t>, BCHW Grants Committee Chair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dlwallace700@gmail.com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Phone: 360-918-3016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BCHW Website </a:t>
            </a:r>
            <a:r>
              <a:rPr lang="en-US"/>
              <a:t>–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www.bchw.org</a:t>
            </a:r>
            <a:r>
              <a:rPr lang="en-US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/>
              <a:t>QUESTIONS? 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859972" y="152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sz="5400"/>
              <a:t>Grant Liaisons</a:t>
            </a:r>
            <a:br>
              <a:rPr b="1" lang="en-US"/>
            </a:br>
            <a:r>
              <a:rPr b="1" lang="en-US" u="sng"/>
              <a:t>No Grant Liaisons, No Grants!</a:t>
            </a:r>
            <a:endParaRPr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684293" y="1182828"/>
            <a:ext cx="6965886" cy="52451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Grant liaisons – Volunteers that are coordinating grant administration for their chapter.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Grant liaison responsibilities: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sure your chapter is following RTP grant contract including keeping track of the budget (Grant Administrator can help with this)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Collect all documentation for billing including: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Receipts, Invoices,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Field Sheets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Expense Reimbursements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Complete reimbursement requests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Complete quarterly progress reports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Report match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477" y="1616597"/>
            <a:ext cx="3692635" cy="421013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4"/>
          <p:cNvSpPr txBox="1"/>
          <p:nvPr/>
        </p:nvSpPr>
        <p:spPr>
          <a:xfrm>
            <a:off x="7994209" y="5826728"/>
            <a:ext cx="37831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youth riders out enjoying the Bogachiel River Trail, a current RTP project worksite.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Brief Overview of Grant Reimbursements</a:t>
            </a:r>
            <a:endParaRPr/>
          </a:p>
        </p:txBody>
      </p:sp>
      <p:sp>
        <p:nvSpPr>
          <p:cNvPr id="124" name="Google Shape;124;p5"/>
          <p:cNvSpPr txBox="1"/>
          <p:nvPr>
            <p:ph idx="1" type="body"/>
          </p:nvPr>
        </p:nvSpPr>
        <p:spPr>
          <a:xfrm>
            <a:off x="285938" y="1026922"/>
            <a:ext cx="7743192" cy="5525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Collect all documentation including receipts, invoices, and field sheets.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Fill in the Excel 2025 Expense Reimbursement Form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Attach all supporting documentation like receipts (with signatures), invoices, Field Sheets (completed and signed).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Email EXCEL 2025 Expense Reimbursement Form, with documentation, to BCHW Grant Administrator.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BCHW Grant Administrator reviews reimbursement request, approves request, and submits it to BCHW Treasurer for payment.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BCHW Treasurer sends reimbursement check to volunteer, chapter, or vendor listed on the reimbursement form. 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May be an image of one or more people, horse, outerwear and nature"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1392" y="1325563"/>
            <a:ext cx="3078515" cy="487685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601133" y="288925"/>
            <a:ext cx="111336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What Grants CAN pay for &amp; what they CANNOT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168442" y="1532467"/>
            <a:ext cx="7856621" cy="464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Grants CAN reimburse expenses such as materials (lumber, hardware, gravel), tools, POV, equipment rental, stock days, per diem (limits).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Grants CANNOT pay for volunteer’s time working on projects (basic or skilled hourly labor rate), </a:t>
            </a:r>
            <a:r>
              <a:rPr b="1" lang="en-US" u="sng"/>
              <a:t>any</a:t>
            </a:r>
            <a:r>
              <a:rPr lang="en-US"/>
              <a:t> alcoholic beverages, work not on approved project sites, any project expenses not DIRECTLY relevant to implementing the approved grant project.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Not sure if they grant can cover the cost… PLEASE ASK GRANT ADMINISTRATOR FIRST!</a:t>
            </a:r>
            <a:endParaRPr/>
          </a:p>
        </p:txBody>
      </p:sp>
      <p:pic>
        <p:nvPicPr>
          <p:cNvPr descr="A picture containing tree, outdoor, red, wooded&#10;&#10;AI-generated content may be incorrect.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6303" y="1483394"/>
            <a:ext cx="3618497" cy="48246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1001486" y="1582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Three Options for Handling Grant Expenses:</a:t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214009" y="1564368"/>
            <a:ext cx="7405991" cy="4953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Chapter prepares grant reimbursement and documentation and then submits it to BCHW grant administrator for direct reimbursement of volunteers or [direct payment vendors].  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4572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Chapter uses BCHW issued credit card to pay for  grant expense and turns receipt/invoice into BCHW grant administrator.  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4572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/>
              <a:t>Chapter asks BCHW grant administrator to use  their BCHW credit card to cover grant expense.</a:t>
            </a:r>
            <a:endParaRPr/>
          </a:p>
          <a:p>
            <a:pPr indent="0" lvl="1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5616" y="1289305"/>
            <a:ext cx="3661470" cy="4881959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838200" y="66361"/>
            <a:ext cx="10515600" cy="924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2025 Grant Reimbursement Form </a:t>
            </a:r>
            <a:endParaRPr/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319656" y="1463827"/>
            <a:ext cx="6259070" cy="428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 this form </a:t>
            </a:r>
            <a:r>
              <a:rPr lang="en-US" u="sng"/>
              <a:t>for all reimbursements EXCEPT for BCHW credit cards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Ensure you are using the correct 2025 Form (visit BCHW.org/Secure/Grants)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is an Excel document and should be filled in electronically.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Send Excel spreadsheet to BCHW grant administrator (not a pdf).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Ensure all documentation is attached (Examples - receipts, field sheets, invoices).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Table&#10;&#10;AI-generated content may be incorrect." id="149" name="Google Shape;149;p8"/>
          <p:cNvPicPr preferRelativeResize="0"/>
          <p:nvPr/>
        </p:nvPicPr>
        <p:blipFill rotWithShape="1">
          <a:blip r:embed="rId3">
            <a:alphaModFix/>
          </a:blip>
          <a:srcRect b="10276" l="0" r="0" t="3067"/>
          <a:stretch/>
        </p:blipFill>
        <p:spPr>
          <a:xfrm>
            <a:off x="7010400" y="844713"/>
            <a:ext cx="4994948" cy="594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AI-generated content may be incorrect." id="155" name="Google Shape;155;p9"/>
          <p:cNvPicPr preferRelativeResize="0"/>
          <p:nvPr/>
        </p:nvPicPr>
        <p:blipFill rotWithShape="1">
          <a:blip r:embed="rId3">
            <a:alphaModFix/>
          </a:blip>
          <a:srcRect b="12149" l="0" r="0" t="0"/>
          <a:stretch/>
        </p:blipFill>
        <p:spPr>
          <a:xfrm>
            <a:off x="125509" y="-20263"/>
            <a:ext cx="5299364" cy="6024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 txBox="1"/>
          <p:nvPr/>
        </p:nvSpPr>
        <p:spPr>
          <a:xfrm>
            <a:off x="5667470" y="208230"/>
            <a:ext cx="6295930" cy="20313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#1 - FILL IN: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Type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(likely RTP),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Grant Number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 6 digit number like 22-1892)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Worksite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You likely have multiple work sites within your RTP project, you need to submit 1 reimbursement form per worksite (do not combine worksites)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BCHW Accounting Code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Leave blank</a:t>
            </a:r>
            <a:endParaRPr/>
          </a:p>
        </p:txBody>
      </p:sp>
      <p:cxnSp>
        <p:nvCxnSpPr>
          <p:cNvPr id="157" name="Google Shape;157;p9"/>
          <p:cNvCxnSpPr/>
          <p:nvPr/>
        </p:nvCxnSpPr>
        <p:spPr>
          <a:xfrm flipH="1">
            <a:off x="4646645" y="674914"/>
            <a:ext cx="1020825" cy="365956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8" name="Google Shape;158;p9"/>
          <p:cNvSpPr txBox="1"/>
          <p:nvPr/>
        </p:nvSpPr>
        <p:spPr>
          <a:xfrm>
            <a:off x="5667469" y="2379828"/>
            <a:ext cx="6295930" cy="1477328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#2 - FILL IN: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Name, Address, Phone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b="1" i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BCHW will be issue a check to the person/entity that is in this box.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This is the date associated with your reimbursement request, not the date of the work/included expenses.  </a:t>
            </a:r>
            <a:endParaRPr/>
          </a:p>
        </p:txBody>
      </p:sp>
      <p:cxnSp>
        <p:nvCxnSpPr>
          <p:cNvPr id="159" name="Google Shape;159;p9"/>
          <p:cNvCxnSpPr/>
          <p:nvPr/>
        </p:nvCxnSpPr>
        <p:spPr>
          <a:xfrm rot="10800000">
            <a:off x="2512673" y="1871206"/>
            <a:ext cx="2912200" cy="1034611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0" name="Google Shape;160;p9"/>
          <p:cNvSpPr txBox="1"/>
          <p:nvPr/>
        </p:nvSpPr>
        <p:spPr>
          <a:xfrm>
            <a:off x="5667470" y="4072695"/>
            <a:ext cx="6295930" cy="1754326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#3 – LIST EXPENSES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The date of the expense (date on a receipt or invoice, date work was performed that is being expensed)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Vendor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Where the item was purchased or who did the work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Cost from the receipt, invoice, or field sheet.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– Sum of all expenses</a:t>
            </a:r>
            <a:endParaRPr/>
          </a:p>
        </p:txBody>
      </p:sp>
      <p:cxnSp>
        <p:nvCxnSpPr>
          <p:cNvPr id="161" name="Google Shape;161;p9"/>
          <p:cNvCxnSpPr/>
          <p:nvPr/>
        </p:nvCxnSpPr>
        <p:spPr>
          <a:xfrm rot="10800000">
            <a:off x="1382486" y="2455094"/>
            <a:ext cx="4284983" cy="1957703"/>
          </a:xfrm>
          <a:prstGeom prst="straightConnector1">
            <a:avLst/>
          </a:prstGeom>
          <a:noFill/>
          <a:ln cap="flat" cmpd="sng" w="349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2021-01-19T21:19:23Z</dcterms:created>
  <dc:creator>Jennifer</dc:creator>
</cp:coreProperties>
</file>