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12192000"/>
  <p:notesSz cx="6950075" cy="923607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6" roundtripDataSignature="AMtx7mgve4uw+vBhM7KpkE8w1v1aDJ0b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customschemas.google.com/relationships/presentationmetadata" Target="metadata"/><Relationship Id="rId25" Type="http://schemas.openxmlformats.org/officeDocument/2006/relationships/slide" Target="slides/slide2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11699" cy="463408"/>
          </a:xfrm>
          <a:prstGeom prst="rect">
            <a:avLst/>
          </a:prstGeom>
          <a:noFill/>
          <a:ln>
            <a:noFill/>
          </a:ln>
        </p:spPr>
        <p:txBody>
          <a:bodyPr anchorCtr="0" anchor="t" bIns="46225" lIns="92475" spcFirstLastPara="1" rIns="92475" wrap="square" tIns="462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36768" y="0"/>
            <a:ext cx="3011699" cy="463408"/>
          </a:xfrm>
          <a:prstGeom prst="rect">
            <a:avLst/>
          </a:prstGeom>
          <a:noFill/>
          <a:ln>
            <a:noFill/>
          </a:ln>
        </p:spPr>
        <p:txBody>
          <a:bodyPr anchorCtr="0" anchor="t" bIns="46225" lIns="92475" spcFirstLastPara="1" rIns="92475" wrap="square" tIns="462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772669"/>
            <a:ext cx="3011699" cy="463407"/>
          </a:xfrm>
          <a:prstGeom prst="rect">
            <a:avLst/>
          </a:prstGeom>
          <a:noFill/>
          <a:ln>
            <a:noFill/>
          </a:ln>
        </p:spPr>
        <p:txBody>
          <a:bodyPr anchorCtr="0" anchor="b" bIns="46225" lIns="92475" spcFirstLastPara="1" rIns="92475" wrap="square" tIns="462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52" name="Google Shape;152;p10: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1: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11: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60" name="Google Shape;160;p11: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2: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2: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68" name="Google Shape;168;p12: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3: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3: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75" name="Google Shape;175;p13: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4: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81" name="Google Shape;181;p14: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5: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5: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89" name="Google Shape;189;p15: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6: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6: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97" name="Google Shape;197;p16: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7: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7: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205" name="Google Shape;205;p17: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8: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210" name="Google Shape;210;p18: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9: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9: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217" name="Google Shape;217;p19: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2: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93" name="Google Shape;93;p2: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0: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223" name="Google Shape;223;p20: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1: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230" name="Google Shape;230;p21: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4: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rPr lang="en-US"/>
              <a:t>We all know that BCHW has proven itself as reliable partner to public land agencies but what is lesser known is that </a:t>
            </a:r>
            <a:r>
              <a:rPr b="1" lang="en-US"/>
              <a:t>many public land agencies cannot directly apply for certain types of grants and rely on not profits (such as BCHW) or foundations to secure funding that can then be used to improve trails on public lands.  </a:t>
            </a:r>
            <a:endParaRPr/>
          </a:p>
          <a:p>
            <a:pPr indent="0" lvl="0" marL="0" rtl="0" algn="l">
              <a:spcBef>
                <a:spcPts val="0"/>
              </a:spcBef>
              <a:spcAft>
                <a:spcPts val="0"/>
              </a:spcAft>
              <a:buNone/>
            </a:pPr>
            <a:r>
              <a:t/>
            </a:r>
            <a:endParaRPr/>
          </a:p>
        </p:txBody>
      </p:sp>
      <p:sp>
        <p:nvSpPr>
          <p:cNvPr id="108" name="Google Shape;108;p4: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15" name="Google Shape;115;p5: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6: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6: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23" name="Google Shape;123;p6: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7:notes"/>
          <p:cNvSpPr txBox="1"/>
          <p:nvPr>
            <p:ph idx="1" type="body"/>
          </p:nvPr>
        </p:nvSpPr>
        <p:spPr>
          <a:xfrm>
            <a:off x="695008" y="4444861"/>
            <a:ext cx="5560060" cy="3636705"/>
          </a:xfrm>
          <a:prstGeom prst="rect">
            <a:avLst/>
          </a:prstGeom>
          <a:noFill/>
          <a:ln>
            <a:noFill/>
          </a:ln>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31" name="Google Shape;131;p7:notes"/>
          <p:cNvSpPr txBox="1"/>
          <p:nvPr>
            <p:ph idx="12" type="sldNum"/>
          </p:nvPr>
        </p:nvSpPr>
        <p:spPr>
          <a:xfrm>
            <a:off x="3936768" y="8772669"/>
            <a:ext cx="3011699" cy="463407"/>
          </a:xfrm>
          <a:prstGeom prst="rect">
            <a:avLst/>
          </a:prstGeom>
          <a:noFill/>
          <a:ln>
            <a:noFill/>
          </a:ln>
        </p:spPr>
        <p:txBody>
          <a:bodyPr anchorCtr="0" anchor="b" bIns="46225" lIns="92475" spcFirstLastPara="1" rIns="92475" wrap="square" tIns="462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8: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38" name="Google Shape;138;p8: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txBox="1"/>
          <p:nvPr>
            <p:ph idx="1" type="body"/>
          </p:nvPr>
        </p:nvSpPr>
        <p:spPr>
          <a:xfrm>
            <a:off x="695008" y="4444861"/>
            <a:ext cx="5560060" cy="3636705"/>
          </a:xfrm>
          <a:prstGeom prst="rect">
            <a:avLst/>
          </a:prstGeom>
        </p:spPr>
        <p:txBody>
          <a:bodyPr anchorCtr="0" anchor="t" bIns="46225" lIns="92475" spcFirstLastPara="1" rIns="92475" wrap="square" tIns="46225">
            <a:noAutofit/>
          </a:bodyPr>
          <a:lstStyle/>
          <a:p>
            <a:pPr indent="0" lvl="0" marL="0" rtl="0" algn="l">
              <a:spcBef>
                <a:spcPts val="0"/>
              </a:spcBef>
              <a:spcAft>
                <a:spcPts val="0"/>
              </a:spcAft>
              <a:buNone/>
            </a:pPr>
            <a:r>
              <a:t/>
            </a:r>
            <a:endParaRPr/>
          </a:p>
        </p:txBody>
      </p:sp>
      <p:sp>
        <p:nvSpPr>
          <p:cNvPr id="145" name="Google Shape;145;p9:notes"/>
          <p:cNvSpPr/>
          <p:nvPr>
            <p:ph idx="2" type="sldImg"/>
          </p:nvPr>
        </p:nvSpPr>
        <p:spPr>
          <a:xfrm>
            <a:off x="703263" y="1154113"/>
            <a:ext cx="5543550" cy="31178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1"/>
          <p:cNvSpPr/>
          <p:nvPr>
            <p:ph idx="2" type="pic"/>
          </p:nvPr>
        </p:nvSpPr>
        <p:spPr>
          <a:xfrm>
            <a:off x="5183188" y="987425"/>
            <a:ext cx="6172200" cy="4873625"/>
          </a:xfrm>
          <a:prstGeom prst="rect">
            <a:avLst/>
          </a:prstGeom>
          <a:noFill/>
          <a:ln>
            <a:noFill/>
          </a:ln>
        </p:spPr>
      </p:sp>
      <p:sp>
        <p:nvSpPr>
          <p:cNvPr id="68" name="Google Shape;68;p3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E2F3"/>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407268" y="1492014"/>
            <a:ext cx="9144000" cy="237013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7000"/>
              <a:t>Grants 101:</a:t>
            </a:r>
            <a:br>
              <a:rPr b="1" lang="en-US" sz="7000"/>
            </a:br>
            <a:r>
              <a:rPr b="1" lang="en-US" sz="7000"/>
              <a:t>Using Grants to Support Trail Work</a:t>
            </a:r>
            <a:endParaRPr sz="5000"/>
          </a:p>
        </p:txBody>
      </p:sp>
      <p:sp>
        <p:nvSpPr>
          <p:cNvPr id="89" name="Google Shape;89;p1"/>
          <p:cNvSpPr txBox="1"/>
          <p:nvPr>
            <p:ph idx="1" type="subTitle"/>
          </p:nvPr>
        </p:nvSpPr>
        <p:spPr>
          <a:xfrm>
            <a:off x="1640732" y="4625333"/>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BCHW Leadership Training</a:t>
            </a:r>
            <a:endParaRPr/>
          </a:p>
          <a:p>
            <a:pPr indent="0" lvl="0" marL="0" rtl="0" algn="ctr">
              <a:lnSpc>
                <a:spcPct val="90000"/>
              </a:lnSpc>
              <a:spcBef>
                <a:spcPts val="1000"/>
              </a:spcBef>
              <a:spcAft>
                <a:spcPts val="0"/>
              </a:spcAft>
              <a:buClr>
                <a:schemeClr val="dk1"/>
              </a:buClr>
              <a:buSzPts val="2400"/>
              <a:buNone/>
            </a:pPr>
            <a:r>
              <a:rPr lang="en-US"/>
              <a:t>February 13, 2025</a:t>
            </a:r>
            <a:endParaRPr/>
          </a:p>
          <a:p>
            <a:pPr indent="0" lvl="0" marL="0" rtl="0" algn="ctr">
              <a:lnSpc>
                <a:spcPct val="90000"/>
              </a:lnSpc>
              <a:spcBef>
                <a:spcPts val="1000"/>
              </a:spcBef>
              <a:spcAft>
                <a:spcPts val="0"/>
              </a:spcAft>
              <a:buClr>
                <a:schemeClr val="dk1"/>
              </a:buClr>
              <a:buSzPts val="2400"/>
              <a:buNone/>
            </a:pPr>
            <a:r>
              <a:rPr lang="en-US"/>
              <a:t>By:  Jen Bond, Tim Van Beek, Darrell Wallace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Step 2 - Develop a Budget</a:t>
            </a:r>
            <a:endParaRPr/>
          </a:p>
        </p:txBody>
      </p:sp>
      <p:sp>
        <p:nvSpPr>
          <p:cNvPr id="155" name="Google Shape;155;p10"/>
          <p:cNvSpPr txBox="1"/>
          <p:nvPr>
            <p:ph idx="1" type="body"/>
          </p:nvPr>
        </p:nvSpPr>
        <p:spPr>
          <a:xfrm>
            <a:off x="838199" y="1825625"/>
            <a:ext cx="5416685"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What are the “hard” costs for the project?  </a:t>
            </a:r>
            <a:endParaRPr/>
          </a:p>
          <a:p>
            <a:pPr indent="-228600" lvl="0" marL="228600" rtl="0" algn="l">
              <a:lnSpc>
                <a:spcPct val="90000"/>
              </a:lnSpc>
              <a:spcBef>
                <a:spcPts val="1000"/>
              </a:spcBef>
              <a:spcAft>
                <a:spcPts val="0"/>
              </a:spcAft>
              <a:buClr>
                <a:schemeClr val="dk1"/>
              </a:buClr>
              <a:buSzPts val="2800"/>
              <a:buChar char="•"/>
            </a:pPr>
            <a:r>
              <a:rPr lang="en-US"/>
              <a:t>What are the “soft” costs for the project?</a:t>
            </a:r>
            <a:endParaRPr/>
          </a:p>
          <a:p>
            <a:pPr indent="-228600" lvl="0" marL="228600" rtl="0" algn="l">
              <a:lnSpc>
                <a:spcPct val="90000"/>
              </a:lnSpc>
              <a:spcBef>
                <a:spcPts val="1000"/>
              </a:spcBef>
              <a:spcAft>
                <a:spcPts val="0"/>
              </a:spcAft>
              <a:buClr>
                <a:schemeClr val="dk1"/>
              </a:buClr>
              <a:buSzPts val="2800"/>
              <a:buChar char="•"/>
            </a:pPr>
            <a:r>
              <a:rPr lang="en-US"/>
              <a:t>Existing materials, funding, other forms of support?</a:t>
            </a:r>
            <a:endParaRPr/>
          </a:p>
          <a:p>
            <a:pPr indent="-228600" lvl="0" marL="228600" rtl="0" algn="l">
              <a:lnSpc>
                <a:spcPct val="90000"/>
              </a:lnSpc>
              <a:spcBef>
                <a:spcPts val="1000"/>
              </a:spcBef>
              <a:spcAft>
                <a:spcPts val="0"/>
              </a:spcAft>
              <a:buClr>
                <a:schemeClr val="dk1"/>
              </a:buClr>
              <a:buSzPts val="2800"/>
              <a:buChar char="•"/>
            </a:pPr>
            <a:r>
              <a:rPr lang="en-US"/>
              <a:t>Match?</a:t>
            </a:r>
            <a:endParaRPr/>
          </a:p>
        </p:txBody>
      </p:sp>
      <p:pic>
        <p:nvPicPr>
          <p:cNvPr id="156" name="Google Shape;156;p10"/>
          <p:cNvPicPr preferRelativeResize="0"/>
          <p:nvPr/>
        </p:nvPicPr>
        <p:blipFill rotWithShape="1">
          <a:blip r:embed="rId3">
            <a:alphaModFix/>
          </a:blip>
          <a:srcRect b="0" l="0" r="0" t="0"/>
          <a:stretch/>
        </p:blipFill>
        <p:spPr>
          <a:xfrm>
            <a:off x="6574901" y="1622854"/>
            <a:ext cx="5139609" cy="38547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1"/>
          <p:cNvSpPr txBox="1"/>
          <p:nvPr>
            <p:ph type="title"/>
          </p:nvPr>
        </p:nvSpPr>
        <p:spPr>
          <a:xfrm>
            <a:off x="478276" y="483586"/>
            <a:ext cx="10515600" cy="1325563"/>
          </a:xfrm>
          <a:prstGeom prst="rect">
            <a:avLst/>
          </a:prstGeom>
          <a:noFill/>
          <a:ln>
            <a:noFill/>
          </a:ln>
        </p:spPr>
        <p:txBody>
          <a:bodyPr anchorCtr="0" anchor="ctr" bIns="45700" lIns="91425" spcFirstLastPara="1" rIns="91425" wrap="square" tIns="45700">
            <a:normAutofit fontScale="90000"/>
          </a:bodyPr>
          <a:lstStyle/>
          <a:p>
            <a:pPr indent="-571500" lvl="0" marL="571500" rtl="0" algn="l">
              <a:lnSpc>
                <a:spcPct val="90000"/>
              </a:lnSpc>
              <a:spcBef>
                <a:spcPts val="0"/>
              </a:spcBef>
              <a:spcAft>
                <a:spcPts val="0"/>
              </a:spcAft>
              <a:buClr>
                <a:schemeClr val="dk1"/>
              </a:buClr>
              <a:buSzPct val="157142"/>
              <a:buFont typeface="Noto Sans Symbols"/>
              <a:buChar char="⮚"/>
            </a:pPr>
            <a:r>
              <a:rPr b="1" lang="en-US"/>
              <a:t>Step 3 - Identify Grant Source(s)</a:t>
            </a:r>
            <a:br>
              <a:rPr b="1" lang="en-US"/>
            </a:br>
            <a:r>
              <a:rPr b="1" lang="en-US"/>
              <a:t>Types of Grants Available</a:t>
            </a:r>
            <a:br>
              <a:rPr lang="en-US" sz="2800"/>
            </a:br>
            <a:r>
              <a:rPr lang="en-US" sz="2800">
                <a:highlight>
                  <a:srgbClr val="FFFF00"/>
                </a:highlight>
              </a:rPr>
              <a:t>WE CAN HELP YOU FIND A GRANT SOURCE, BELOW ARE JUST SOME OPTIONS</a:t>
            </a:r>
            <a:br>
              <a:rPr lang="en-US" sz="2800">
                <a:highlight>
                  <a:srgbClr val="FFFF00"/>
                </a:highlight>
              </a:rPr>
            </a:br>
            <a:endParaRPr sz="2800">
              <a:highlight>
                <a:srgbClr val="FFFF00"/>
              </a:highlight>
            </a:endParaRPr>
          </a:p>
        </p:txBody>
      </p:sp>
      <p:sp>
        <p:nvSpPr>
          <p:cNvPr id="163" name="Google Shape;163;p11"/>
          <p:cNvSpPr txBox="1"/>
          <p:nvPr>
            <p:ph idx="1" type="body"/>
          </p:nvPr>
        </p:nvSpPr>
        <p:spPr>
          <a:xfrm>
            <a:off x="478276" y="1809148"/>
            <a:ext cx="8997778" cy="504885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900"/>
              <a:buChar char="•"/>
            </a:pPr>
            <a:r>
              <a:rPr b="1" lang="en-US" sz="1900"/>
              <a:t>Recreational Trails Program (RTP)</a:t>
            </a:r>
            <a:endParaRPr/>
          </a:p>
          <a:p>
            <a:pPr indent="-228600" lvl="1" marL="685800" rtl="0" algn="l">
              <a:lnSpc>
                <a:spcPct val="90000"/>
              </a:lnSpc>
              <a:spcBef>
                <a:spcPts val="500"/>
              </a:spcBef>
              <a:spcAft>
                <a:spcPts val="0"/>
              </a:spcAft>
              <a:buClr>
                <a:schemeClr val="dk1"/>
              </a:buClr>
              <a:buSzPts val="1900"/>
              <a:buChar char="•"/>
            </a:pPr>
            <a:r>
              <a:rPr lang="en-US" sz="1900"/>
              <a:t>To keep trails open and/or education</a:t>
            </a:r>
            <a:endParaRPr/>
          </a:p>
          <a:p>
            <a:pPr indent="-228600" lvl="1" marL="685800" rtl="0" algn="l">
              <a:lnSpc>
                <a:spcPct val="90000"/>
              </a:lnSpc>
              <a:spcBef>
                <a:spcPts val="500"/>
              </a:spcBef>
              <a:spcAft>
                <a:spcPts val="0"/>
              </a:spcAft>
              <a:buClr>
                <a:schemeClr val="dk1"/>
              </a:buClr>
              <a:buSzPts val="1900"/>
              <a:buChar char="•"/>
            </a:pPr>
            <a:r>
              <a:rPr lang="en-US" sz="1900"/>
              <a:t>Applications due November 1 on even numbered years.</a:t>
            </a:r>
            <a:endParaRPr/>
          </a:p>
          <a:p>
            <a:pPr indent="-228600" lvl="1" marL="685800" rtl="0" algn="l">
              <a:lnSpc>
                <a:spcPct val="90000"/>
              </a:lnSpc>
              <a:spcBef>
                <a:spcPts val="500"/>
              </a:spcBef>
              <a:spcAft>
                <a:spcPts val="0"/>
              </a:spcAft>
              <a:buClr>
                <a:schemeClr val="dk1"/>
              </a:buClr>
              <a:buSzPts val="1900"/>
              <a:buChar char="•"/>
            </a:pPr>
            <a:r>
              <a:rPr lang="en-US" sz="1900"/>
              <a:t>Next opportunity will be in Fall 2026 </a:t>
            </a:r>
            <a:endParaRPr/>
          </a:p>
          <a:p>
            <a:pPr indent="-228600" lvl="0" marL="228600" rtl="0" algn="l">
              <a:lnSpc>
                <a:spcPct val="90000"/>
              </a:lnSpc>
              <a:spcBef>
                <a:spcPts val="1000"/>
              </a:spcBef>
              <a:spcAft>
                <a:spcPts val="0"/>
              </a:spcAft>
              <a:buClr>
                <a:schemeClr val="dk1"/>
              </a:buClr>
              <a:buSzPts val="1900"/>
              <a:buChar char="•"/>
            </a:pPr>
            <a:r>
              <a:rPr b="1" lang="en-US" sz="1900"/>
              <a:t>National Wilderness Stewardship Alliance (NWSA)</a:t>
            </a:r>
            <a:endParaRPr/>
          </a:p>
          <a:p>
            <a:pPr indent="-228600" lvl="1" marL="685800" rtl="0" algn="l">
              <a:lnSpc>
                <a:spcPct val="90000"/>
              </a:lnSpc>
              <a:spcBef>
                <a:spcPts val="500"/>
              </a:spcBef>
              <a:spcAft>
                <a:spcPts val="0"/>
              </a:spcAft>
              <a:buClr>
                <a:schemeClr val="dk1"/>
              </a:buClr>
              <a:buSzPts val="1900"/>
              <a:buChar char="•"/>
            </a:pPr>
            <a:r>
              <a:rPr lang="en-US" sz="1900"/>
              <a:t>To keep the Wilderness open </a:t>
            </a:r>
            <a:endParaRPr/>
          </a:p>
          <a:p>
            <a:pPr indent="-228600" lvl="1" marL="685800" rtl="0" algn="l">
              <a:lnSpc>
                <a:spcPct val="90000"/>
              </a:lnSpc>
              <a:spcBef>
                <a:spcPts val="500"/>
              </a:spcBef>
              <a:spcAft>
                <a:spcPts val="0"/>
              </a:spcAft>
              <a:buClr>
                <a:schemeClr val="dk1"/>
              </a:buClr>
              <a:buSzPts val="1900"/>
              <a:buChar char="•"/>
            </a:pPr>
            <a:r>
              <a:rPr lang="en-US" sz="1900"/>
              <a:t>Applications typically due April 15</a:t>
            </a:r>
            <a:r>
              <a:rPr baseline="30000" lang="en-US" sz="1900"/>
              <a:t>th</a:t>
            </a:r>
            <a:endParaRPr/>
          </a:p>
          <a:p>
            <a:pPr indent="-228600" lvl="0" marL="228600" rtl="0" algn="l">
              <a:lnSpc>
                <a:spcPct val="90000"/>
              </a:lnSpc>
              <a:spcBef>
                <a:spcPts val="1000"/>
              </a:spcBef>
              <a:spcAft>
                <a:spcPts val="0"/>
              </a:spcAft>
              <a:buClr>
                <a:schemeClr val="dk1"/>
              </a:buClr>
              <a:buSzPts val="1900"/>
              <a:buChar char="•"/>
            </a:pPr>
            <a:r>
              <a:rPr b="1" lang="en-US" sz="1900"/>
              <a:t>Challenge Cost Share Agreement</a:t>
            </a:r>
            <a:endParaRPr/>
          </a:p>
          <a:p>
            <a:pPr indent="-228600" lvl="1" marL="685800" rtl="0" algn="l">
              <a:lnSpc>
                <a:spcPct val="90000"/>
              </a:lnSpc>
              <a:spcBef>
                <a:spcPts val="500"/>
              </a:spcBef>
              <a:spcAft>
                <a:spcPts val="0"/>
              </a:spcAft>
              <a:buClr>
                <a:schemeClr val="dk1"/>
              </a:buClr>
              <a:buSzPts val="1900"/>
              <a:buChar char="•"/>
            </a:pPr>
            <a:r>
              <a:rPr lang="en-US" sz="1900"/>
              <a:t>Can apply at anytime</a:t>
            </a:r>
            <a:endParaRPr/>
          </a:p>
          <a:p>
            <a:pPr indent="-228600" lvl="1" marL="685800" rtl="0" algn="l">
              <a:lnSpc>
                <a:spcPct val="90000"/>
              </a:lnSpc>
              <a:spcBef>
                <a:spcPts val="500"/>
              </a:spcBef>
              <a:spcAft>
                <a:spcPts val="0"/>
              </a:spcAft>
              <a:buClr>
                <a:schemeClr val="dk1"/>
              </a:buClr>
              <a:buSzPts val="1900"/>
              <a:buChar char="•"/>
            </a:pPr>
            <a:r>
              <a:rPr lang="en-US" sz="1900"/>
              <a:t>Requires close coordination with your local Forest Service Ranger District</a:t>
            </a:r>
            <a:endParaRPr/>
          </a:p>
          <a:p>
            <a:pPr indent="-228600" lvl="0" marL="228600" rtl="0" algn="l">
              <a:lnSpc>
                <a:spcPct val="90000"/>
              </a:lnSpc>
              <a:spcBef>
                <a:spcPts val="1000"/>
              </a:spcBef>
              <a:spcAft>
                <a:spcPts val="0"/>
              </a:spcAft>
              <a:buClr>
                <a:schemeClr val="dk1"/>
              </a:buClr>
              <a:buSzPts val="1900"/>
              <a:buChar char="•"/>
            </a:pPr>
            <a:r>
              <a:rPr b="1" lang="en-US" sz="1900"/>
              <a:t>Stewardship for Trails, Education, and Partnership (STEP):  From the American Quarter Horse Association</a:t>
            </a:r>
            <a:endParaRPr/>
          </a:p>
          <a:p>
            <a:pPr indent="-228600" lvl="1" marL="685800" rtl="0" algn="l">
              <a:lnSpc>
                <a:spcPct val="90000"/>
              </a:lnSpc>
              <a:spcBef>
                <a:spcPts val="500"/>
              </a:spcBef>
              <a:spcAft>
                <a:spcPts val="0"/>
              </a:spcAft>
              <a:buClr>
                <a:schemeClr val="dk1"/>
              </a:buClr>
              <a:buSzPts val="1900"/>
              <a:buChar char="•"/>
            </a:pPr>
            <a:r>
              <a:rPr lang="en-US" sz="1900"/>
              <a:t>To keep trails open and/or educate about LNT</a:t>
            </a:r>
            <a:endParaRPr/>
          </a:p>
          <a:p>
            <a:pPr indent="-228600" lvl="1" marL="685800" rtl="0" algn="l">
              <a:lnSpc>
                <a:spcPct val="90000"/>
              </a:lnSpc>
              <a:spcBef>
                <a:spcPts val="500"/>
              </a:spcBef>
              <a:spcAft>
                <a:spcPts val="0"/>
              </a:spcAft>
              <a:buClr>
                <a:schemeClr val="dk1"/>
              </a:buClr>
              <a:buSzPts val="1900"/>
              <a:buChar char="•"/>
            </a:pPr>
            <a:r>
              <a:rPr lang="en-US" sz="1900"/>
              <a:t>Applications due August 1</a:t>
            </a:r>
            <a:endParaRPr/>
          </a:p>
          <a:p>
            <a:pPr indent="-228600" lvl="1" marL="685800" rtl="0" algn="l">
              <a:lnSpc>
                <a:spcPct val="90000"/>
              </a:lnSpc>
              <a:spcBef>
                <a:spcPts val="500"/>
              </a:spcBef>
              <a:spcAft>
                <a:spcPts val="0"/>
              </a:spcAft>
              <a:buClr>
                <a:schemeClr val="dk1"/>
              </a:buClr>
              <a:buSzPts val="1900"/>
              <a:buChar char="•"/>
            </a:pPr>
            <a:r>
              <a:rPr lang="en-US" sz="1900">
                <a:highlight>
                  <a:srgbClr val="FFFF00"/>
                </a:highlight>
              </a:rPr>
              <a:t>BCHA Grant</a:t>
            </a:r>
            <a:endParaRPr/>
          </a:p>
          <a:p>
            <a:pPr indent="-107950" lvl="1" marL="685800" rtl="0" algn="l">
              <a:lnSpc>
                <a:spcPct val="90000"/>
              </a:lnSpc>
              <a:spcBef>
                <a:spcPts val="500"/>
              </a:spcBef>
              <a:spcAft>
                <a:spcPts val="0"/>
              </a:spcAft>
              <a:buClr>
                <a:schemeClr val="dk1"/>
              </a:buClr>
              <a:buSzPts val="1900"/>
              <a:buNone/>
            </a:pPr>
            <a:r>
              <a:t/>
            </a:r>
            <a:endParaRPr sz="1900"/>
          </a:p>
          <a:p>
            <a:pPr indent="-76200" lvl="1" marL="685800" rtl="0" algn="l">
              <a:lnSpc>
                <a:spcPct val="90000"/>
              </a:lnSpc>
              <a:spcBef>
                <a:spcPts val="500"/>
              </a:spcBef>
              <a:spcAft>
                <a:spcPts val="0"/>
              </a:spcAft>
              <a:buClr>
                <a:schemeClr val="dk1"/>
              </a:buClr>
              <a:buSzPts val="2400"/>
              <a:buNone/>
            </a:pPr>
            <a:r>
              <a:t/>
            </a:r>
            <a:endParaRPr b="1"/>
          </a:p>
          <a:p>
            <a:pPr indent="0" lvl="1" marL="4572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p:txBody>
      </p:sp>
      <p:pic>
        <p:nvPicPr>
          <p:cNvPr id="164" name="Google Shape;164;p11"/>
          <p:cNvPicPr preferRelativeResize="0"/>
          <p:nvPr/>
        </p:nvPicPr>
        <p:blipFill rotWithShape="1">
          <a:blip r:embed="rId3">
            <a:alphaModFix/>
          </a:blip>
          <a:srcRect b="0" l="0" r="0" t="0"/>
          <a:stretch/>
        </p:blipFill>
        <p:spPr>
          <a:xfrm>
            <a:off x="7852227" y="1720087"/>
            <a:ext cx="3861497" cy="289612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Recreation Trails Program (RTP) </a:t>
            </a:r>
            <a:br>
              <a:rPr b="1" lang="en-US"/>
            </a:br>
            <a:r>
              <a:rPr b="1" lang="en-US"/>
              <a:t>Recreation and Conservation Office (RCO)</a:t>
            </a:r>
            <a:endParaRPr/>
          </a:p>
        </p:txBody>
      </p:sp>
      <p:sp>
        <p:nvSpPr>
          <p:cNvPr id="171" name="Google Shape;171;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a:t>Grant limit of $150,000 per application</a:t>
            </a:r>
            <a:endParaRPr/>
          </a:p>
          <a:p>
            <a:pPr indent="-228600" lvl="0" marL="228600" rtl="0" algn="l">
              <a:lnSpc>
                <a:spcPct val="90000"/>
              </a:lnSpc>
              <a:spcBef>
                <a:spcPts val="1000"/>
              </a:spcBef>
              <a:spcAft>
                <a:spcPts val="0"/>
              </a:spcAft>
              <a:buClr>
                <a:schemeClr val="dk1"/>
              </a:buClr>
              <a:buSzPct val="100000"/>
              <a:buChar char="•"/>
            </a:pPr>
            <a:r>
              <a:rPr lang="en-US"/>
              <a:t>Minimum of a 20% match (BCHW shoots for a 2:1 match ratio)</a:t>
            </a:r>
            <a:endParaRPr/>
          </a:p>
          <a:p>
            <a:pPr indent="-228600" lvl="0" marL="228600" rtl="0" algn="l">
              <a:lnSpc>
                <a:spcPct val="90000"/>
              </a:lnSpc>
              <a:spcBef>
                <a:spcPts val="1000"/>
              </a:spcBef>
              <a:spcAft>
                <a:spcPts val="0"/>
              </a:spcAft>
              <a:buClr>
                <a:schemeClr val="dk1"/>
              </a:buClr>
              <a:buSzPct val="100000"/>
              <a:buChar char="•"/>
            </a:pPr>
            <a:r>
              <a:rPr lang="en-US"/>
              <a:t>Projects are 2 years, all public lands are eligible work sites. </a:t>
            </a:r>
            <a:endParaRPr/>
          </a:p>
          <a:p>
            <a:pPr indent="-228600" lvl="0" marL="228600" rtl="0" algn="l">
              <a:lnSpc>
                <a:spcPct val="90000"/>
              </a:lnSpc>
              <a:spcBef>
                <a:spcPts val="1000"/>
              </a:spcBef>
              <a:spcAft>
                <a:spcPts val="0"/>
              </a:spcAft>
              <a:buClr>
                <a:schemeClr val="dk1"/>
              </a:buClr>
              <a:buSzPct val="100000"/>
              <a:buChar char="•"/>
            </a:pPr>
            <a:r>
              <a:rPr lang="en-US"/>
              <a:t>Apply for grants in even years…that means </a:t>
            </a:r>
            <a:r>
              <a:rPr b="1" lang="en-US" u="sng"/>
              <a:t>2026</a:t>
            </a:r>
            <a:r>
              <a:rPr b="1" lang="en-US"/>
              <a:t> </a:t>
            </a:r>
            <a:r>
              <a:rPr lang="en-US"/>
              <a:t>is the next application year.</a:t>
            </a:r>
            <a:endParaRPr/>
          </a:p>
          <a:p>
            <a:pPr indent="-228600" lvl="0" marL="228600" rtl="0" algn="l">
              <a:lnSpc>
                <a:spcPct val="90000"/>
              </a:lnSpc>
              <a:spcBef>
                <a:spcPts val="1000"/>
              </a:spcBef>
              <a:spcAft>
                <a:spcPts val="0"/>
              </a:spcAft>
              <a:buClr>
                <a:schemeClr val="dk1"/>
              </a:buClr>
              <a:buSzPct val="100000"/>
              <a:buChar char="•"/>
            </a:pPr>
            <a:r>
              <a:rPr lang="en-US"/>
              <a:t>Just completed applications for Year 2024 and those projects (assuming we are funded) will be implemented Nov. 1, 2025 thru Oct. 31, 2027.</a:t>
            </a:r>
            <a:endParaRPr/>
          </a:p>
          <a:p>
            <a:pPr indent="-228600" lvl="0" marL="228600" rtl="0" algn="l">
              <a:lnSpc>
                <a:spcPct val="90000"/>
              </a:lnSpc>
              <a:spcBef>
                <a:spcPts val="1000"/>
              </a:spcBef>
              <a:spcAft>
                <a:spcPts val="0"/>
              </a:spcAft>
              <a:buClr>
                <a:schemeClr val="dk1"/>
              </a:buClr>
              <a:buSzPct val="100000"/>
              <a:buChar char="•"/>
            </a:pPr>
            <a:r>
              <a:rPr b="1" lang="en-US" u="sng"/>
              <a:t>2026 applications </a:t>
            </a:r>
            <a:r>
              <a:rPr lang="en-US"/>
              <a:t>will be implemented Nov. 1, 2027 thru Oct. 31, 2029.</a:t>
            </a:r>
            <a:endParaRPr/>
          </a:p>
          <a:p>
            <a:pPr indent="-228600" lvl="0" marL="228600" rtl="0" algn="l">
              <a:lnSpc>
                <a:spcPct val="90000"/>
              </a:lnSpc>
              <a:spcBef>
                <a:spcPts val="1000"/>
              </a:spcBef>
              <a:spcAft>
                <a:spcPts val="0"/>
              </a:spcAft>
              <a:buClr>
                <a:schemeClr val="dk1"/>
              </a:buClr>
              <a:buSzPct val="100000"/>
              <a:buChar char="•"/>
            </a:pPr>
            <a:r>
              <a:rPr lang="en-US"/>
              <a:t>Long story short, PLAN AHEAD IF YOU WANT TO USE RTP FUNDS!</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3"/>
          <p:cNvSpPr txBox="1"/>
          <p:nvPr>
            <p:ph type="title"/>
          </p:nvPr>
        </p:nvSpPr>
        <p:spPr>
          <a:xfrm>
            <a:off x="838199" y="365125"/>
            <a:ext cx="10971179"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Nation Wilderness Stewardship Alliance Grants: Trail Stewardship Partner Grants</a:t>
            </a:r>
            <a:endParaRPr/>
          </a:p>
        </p:txBody>
      </p:sp>
      <p:sp>
        <p:nvSpPr>
          <p:cNvPr id="178" name="Google Shape;178;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Funding amounts generally $2,000-$30,000 per organization</a:t>
            </a:r>
            <a:endParaRPr/>
          </a:p>
          <a:p>
            <a:pPr indent="-228600" lvl="0" marL="228600" rtl="0" algn="l">
              <a:lnSpc>
                <a:spcPct val="90000"/>
              </a:lnSpc>
              <a:spcBef>
                <a:spcPts val="1000"/>
              </a:spcBef>
              <a:spcAft>
                <a:spcPts val="0"/>
              </a:spcAft>
              <a:buClr>
                <a:schemeClr val="dk1"/>
              </a:buClr>
              <a:buSzPts val="2800"/>
              <a:buChar char="•"/>
            </a:pPr>
            <a:r>
              <a:rPr lang="en-US"/>
              <a:t>No match requirements but match is encouraged</a:t>
            </a:r>
            <a:endParaRPr/>
          </a:p>
          <a:p>
            <a:pPr indent="-228600" lvl="0" marL="228600" rtl="0" algn="l">
              <a:lnSpc>
                <a:spcPct val="90000"/>
              </a:lnSpc>
              <a:spcBef>
                <a:spcPts val="1000"/>
              </a:spcBef>
              <a:spcAft>
                <a:spcPts val="0"/>
              </a:spcAft>
              <a:buClr>
                <a:schemeClr val="dk1"/>
              </a:buClr>
              <a:buSzPts val="2800"/>
              <a:buChar char="•"/>
            </a:pPr>
            <a:r>
              <a:rPr lang="en-US"/>
              <a:t>Projects are 1-2 years </a:t>
            </a:r>
            <a:endParaRPr/>
          </a:p>
          <a:p>
            <a:pPr indent="-228600" lvl="0" marL="228600" rtl="0" algn="l">
              <a:lnSpc>
                <a:spcPct val="90000"/>
              </a:lnSpc>
              <a:spcBef>
                <a:spcPts val="1000"/>
              </a:spcBef>
              <a:spcAft>
                <a:spcPts val="0"/>
              </a:spcAft>
              <a:buClr>
                <a:schemeClr val="dk1"/>
              </a:buClr>
              <a:buSzPts val="2800"/>
              <a:buChar char="•"/>
            </a:pPr>
            <a:r>
              <a:rPr lang="en-US"/>
              <a:t>Can only use funds on Forest Service lands.</a:t>
            </a:r>
            <a:endParaRPr/>
          </a:p>
          <a:p>
            <a:pPr indent="-228600" lvl="0" marL="228600" rtl="0" algn="l">
              <a:lnSpc>
                <a:spcPct val="90000"/>
              </a:lnSpc>
              <a:spcBef>
                <a:spcPts val="1000"/>
              </a:spcBef>
              <a:spcAft>
                <a:spcPts val="0"/>
              </a:spcAft>
              <a:buClr>
                <a:schemeClr val="dk1"/>
              </a:buClr>
              <a:buSzPts val="2800"/>
              <a:buChar char="•"/>
            </a:pPr>
            <a:r>
              <a:rPr b="1" lang="en-US" u="sng"/>
              <a:t>Applications open – No dates published yet (contingent on federal funding)</a:t>
            </a:r>
            <a:endParaRPr/>
          </a:p>
          <a:p>
            <a:pPr indent="-228600" lvl="0" marL="228600" rtl="0" algn="l">
              <a:lnSpc>
                <a:spcPct val="90000"/>
              </a:lnSpc>
              <a:spcBef>
                <a:spcPts val="1000"/>
              </a:spcBef>
              <a:spcAft>
                <a:spcPts val="0"/>
              </a:spcAft>
              <a:buClr>
                <a:schemeClr val="dk1"/>
              </a:buClr>
              <a:buSzPts val="2800"/>
              <a:buChar char="•"/>
            </a:pPr>
            <a:r>
              <a:rPr lang="en-US"/>
              <a:t>Project implementation typically May 1 thru December 31, 2025.</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4"/>
          <p:cNvSpPr txBox="1"/>
          <p:nvPr>
            <p:ph type="title"/>
          </p:nvPr>
        </p:nvSpPr>
        <p:spPr>
          <a:xfrm>
            <a:off x="359923" y="258033"/>
            <a:ext cx="1167319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Step 4 – Apply for Grants!</a:t>
            </a:r>
            <a:br>
              <a:rPr b="1" lang="en-US"/>
            </a:br>
            <a:r>
              <a:rPr b="1" lang="en-US" sz="3300"/>
              <a:t>Grant Application: Checklist </a:t>
            </a:r>
            <a:r>
              <a:rPr lang="en-US" sz="2400"/>
              <a:t>(varies depending on funding source)</a:t>
            </a:r>
            <a:endParaRPr b="1" sz="2400"/>
          </a:p>
        </p:txBody>
      </p:sp>
      <p:sp>
        <p:nvSpPr>
          <p:cNvPr id="184" name="Google Shape;184;p14"/>
          <p:cNvSpPr txBox="1"/>
          <p:nvPr>
            <p:ph idx="1" type="body"/>
          </p:nvPr>
        </p:nvSpPr>
        <p:spPr>
          <a:xfrm>
            <a:off x="517187" y="2078544"/>
            <a:ext cx="4784387"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Font typeface="Noto Sans Symbols"/>
              <a:buChar char="❑"/>
            </a:pPr>
            <a:r>
              <a:rPr lang="en-US"/>
              <a:t>Letter from the board of your chapter supporting this grant</a:t>
            </a:r>
            <a:endParaRPr/>
          </a:p>
          <a:p>
            <a:pPr indent="-228600" lvl="0" marL="228600" rtl="0" algn="l">
              <a:lnSpc>
                <a:spcPct val="90000"/>
              </a:lnSpc>
              <a:spcBef>
                <a:spcPts val="1000"/>
              </a:spcBef>
              <a:spcAft>
                <a:spcPts val="0"/>
              </a:spcAft>
              <a:buClr>
                <a:schemeClr val="dk1"/>
              </a:buClr>
              <a:buSzPct val="100000"/>
              <a:buFont typeface="Noto Sans Symbols"/>
              <a:buChar char="❑"/>
            </a:pPr>
            <a:r>
              <a:rPr lang="en-US"/>
              <a:t>Partner project support letter(s)</a:t>
            </a:r>
            <a:endParaRPr/>
          </a:p>
          <a:p>
            <a:pPr indent="-228600" lvl="0" marL="228600" rtl="0" algn="l">
              <a:lnSpc>
                <a:spcPct val="90000"/>
              </a:lnSpc>
              <a:spcBef>
                <a:spcPts val="1000"/>
              </a:spcBef>
              <a:spcAft>
                <a:spcPts val="0"/>
              </a:spcAft>
              <a:buClr>
                <a:schemeClr val="dk1"/>
              </a:buClr>
              <a:buSzPct val="100000"/>
              <a:buFont typeface="Noto Sans Symbols"/>
              <a:buChar char="❑"/>
            </a:pPr>
            <a:r>
              <a:rPr lang="en-US"/>
              <a:t>Landowner Agreement Letter (for the landowner of the project site)</a:t>
            </a:r>
            <a:endParaRPr/>
          </a:p>
          <a:p>
            <a:pPr indent="-228600" lvl="0" marL="228600" rtl="0" algn="l">
              <a:lnSpc>
                <a:spcPct val="90000"/>
              </a:lnSpc>
              <a:spcBef>
                <a:spcPts val="1000"/>
              </a:spcBef>
              <a:spcAft>
                <a:spcPts val="0"/>
              </a:spcAft>
              <a:buClr>
                <a:schemeClr val="dk1"/>
              </a:buClr>
              <a:buSzPct val="100000"/>
              <a:buFont typeface="Noto Sans Symbols"/>
              <a:buChar char="❑"/>
            </a:pPr>
            <a:r>
              <a:rPr lang="en-US"/>
              <a:t>Detailed information about the project (more info below)</a:t>
            </a:r>
            <a:endParaRPr/>
          </a:p>
          <a:p>
            <a:pPr indent="-228600" lvl="0" marL="228600" rtl="0" algn="l">
              <a:lnSpc>
                <a:spcPct val="90000"/>
              </a:lnSpc>
              <a:spcBef>
                <a:spcPts val="1000"/>
              </a:spcBef>
              <a:spcAft>
                <a:spcPts val="0"/>
              </a:spcAft>
              <a:buClr>
                <a:schemeClr val="dk1"/>
              </a:buClr>
              <a:buSzPct val="100000"/>
              <a:buFont typeface="Noto Sans Symbols"/>
              <a:buChar char="❑"/>
            </a:pPr>
            <a:r>
              <a:rPr lang="en-US"/>
              <a:t>Pictures showing what needs to be done</a:t>
            </a:r>
            <a:endParaRPr/>
          </a:p>
          <a:p>
            <a:pPr indent="-228600" lvl="0" marL="228600" rtl="0" algn="l">
              <a:lnSpc>
                <a:spcPct val="90000"/>
              </a:lnSpc>
              <a:spcBef>
                <a:spcPts val="1000"/>
              </a:spcBef>
              <a:spcAft>
                <a:spcPts val="0"/>
              </a:spcAft>
              <a:buClr>
                <a:schemeClr val="dk1"/>
              </a:buClr>
              <a:buSzPct val="100000"/>
              <a:buFont typeface="Noto Sans Symbols"/>
              <a:buChar char="❑"/>
            </a:pPr>
            <a:r>
              <a:rPr lang="en-US"/>
              <a:t>Maps</a:t>
            </a:r>
            <a:endParaRPr/>
          </a:p>
        </p:txBody>
      </p:sp>
      <p:pic>
        <p:nvPicPr>
          <p:cNvPr id="185" name="Google Shape;185;p14"/>
          <p:cNvPicPr preferRelativeResize="0"/>
          <p:nvPr/>
        </p:nvPicPr>
        <p:blipFill rotWithShape="1">
          <a:blip r:embed="rId3">
            <a:alphaModFix/>
          </a:blip>
          <a:srcRect b="0" l="0" r="0" t="0"/>
          <a:stretch/>
        </p:blipFill>
        <p:spPr>
          <a:xfrm>
            <a:off x="7332628" y="1729885"/>
            <a:ext cx="3786491" cy="504865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You are awarded a grant, now what?</a:t>
            </a:r>
            <a:endParaRPr/>
          </a:p>
        </p:txBody>
      </p:sp>
      <p:sp>
        <p:nvSpPr>
          <p:cNvPr id="192" name="Google Shape;192;p15"/>
          <p:cNvSpPr txBox="1"/>
          <p:nvPr>
            <p:ph idx="1" type="body"/>
          </p:nvPr>
        </p:nvSpPr>
        <p:spPr>
          <a:xfrm>
            <a:off x="838199" y="1825625"/>
            <a:ext cx="479648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Managing project expenses – reimbursements, documentation, etc. </a:t>
            </a:r>
            <a:endParaRPr/>
          </a:p>
          <a:p>
            <a:pPr indent="-228600" lvl="0" marL="228600" rtl="0" algn="l">
              <a:lnSpc>
                <a:spcPct val="90000"/>
              </a:lnSpc>
              <a:spcBef>
                <a:spcPts val="1000"/>
              </a:spcBef>
              <a:spcAft>
                <a:spcPts val="0"/>
              </a:spcAft>
              <a:buClr>
                <a:schemeClr val="dk1"/>
              </a:buClr>
              <a:buSzPts val="2800"/>
              <a:buChar char="•"/>
            </a:pPr>
            <a:r>
              <a:rPr lang="en-US"/>
              <a:t>Match requirements</a:t>
            </a:r>
            <a:endParaRPr/>
          </a:p>
          <a:p>
            <a:pPr indent="-228600" lvl="0" marL="228600" rtl="0" algn="l">
              <a:lnSpc>
                <a:spcPct val="90000"/>
              </a:lnSpc>
              <a:spcBef>
                <a:spcPts val="1000"/>
              </a:spcBef>
              <a:spcAft>
                <a:spcPts val="0"/>
              </a:spcAft>
              <a:buClr>
                <a:schemeClr val="dk1"/>
              </a:buClr>
              <a:buSzPts val="2800"/>
              <a:buChar char="•"/>
            </a:pPr>
            <a:r>
              <a:rPr lang="en-US"/>
              <a:t>Reporting requirements </a:t>
            </a:r>
            <a:endParaRPr/>
          </a:p>
          <a:p>
            <a:pPr indent="-228600" lvl="0" marL="228600" rtl="0" algn="l">
              <a:lnSpc>
                <a:spcPct val="90000"/>
              </a:lnSpc>
              <a:spcBef>
                <a:spcPts val="1000"/>
              </a:spcBef>
              <a:spcAft>
                <a:spcPts val="0"/>
              </a:spcAft>
              <a:buClr>
                <a:schemeClr val="dk1"/>
              </a:buClr>
              <a:buSzPts val="2800"/>
              <a:buChar char="•"/>
            </a:pPr>
            <a:r>
              <a:rPr lang="en-US"/>
              <a:t>Grants 201 Training scheduled for 6:00PM on February 18, will go into detail on steps for managing grants.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93" name="Google Shape;193;p15"/>
          <p:cNvPicPr preferRelativeResize="0"/>
          <p:nvPr/>
        </p:nvPicPr>
        <p:blipFill rotWithShape="1">
          <a:blip r:embed="rId3">
            <a:alphaModFix/>
          </a:blip>
          <a:srcRect b="0" l="0" r="0" t="0"/>
          <a:stretch/>
        </p:blipFill>
        <p:spPr>
          <a:xfrm>
            <a:off x="6096000" y="1825625"/>
            <a:ext cx="5519352" cy="413951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6"/>
          <p:cNvSpPr txBox="1"/>
          <p:nvPr>
            <p:ph type="title"/>
          </p:nvPr>
        </p:nvSpPr>
        <p:spPr>
          <a:xfrm>
            <a:off x="712190" y="407924"/>
            <a:ext cx="5302482"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latin typeface="Calibri"/>
                <a:ea typeface="Calibri"/>
                <a:cs typeface="Calibri"/>
                <a:sym typeface="Calibri"/>
              </a:rPr>
              <a:t>Grant Reimbursement Form </a:t>
            </a:r>
            <a:endParaRPr/>
          </a:p>
        </p:txBody>
      </p:sp>
      <p:sp>
        <p:nvSpPr>
          <p:cNvPr id="200" name="Google Shape;200;p16"/>
          <p:cNvSpPr txBox="1"/>
          <p:nvPr>
            <p:ph idx="1" type="body"/>
          </p:nvPr>
        </p:nvSpPr>
        <p:spPr>
          <a:xfrm>
            <a:off x="729559" y="2299399"/>
            <a:ext cx="5790511" cy="348789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This is an Excel document and should be filled in electronically.</a:t>
            </a:r>
            <a:endParaRPr/>
          </a:p>
          <a:p>
            <a:pPr indent="-228600" lvl="0" marL="228600" rtl="0" algn="l">
              <a:lnSpc>
                <a:spcPct val="90000"/>
              </a:lnSpc>
              <a:spcBef>
                <a:spcPts val="1000"/>
              </a:spcBef>
              <a:spcAft>
                <a:spcPts val="0"/>
              </a:spcAft>
              <a:buClr>
                <a:schemeClr val="dk1"/>
              </a:buClr>
              <a:buSzPts val="2800"/>
              <a:buChar char="•"/>
            </a:pPr>
            <a:r>
              <a:rPr lang="en-US"/>
              <a:t>Send Excel spreadsheet to BCHW grant administrator (not a pdf).</a:t>
            </a:r>
            <a:endParaRPr/>
          </a:p>
          <a:p>
            <a:pPr indent="-228600" lvl="0" marL="228600" rtl="0" algn="l">
              <a:lnSpc>
                <a:spcPct val="90000"/>
              </a:lnSpc>
              <a:spcBef>
                <a:spcPts val="1000"/>
              </a:spcBef>
              <a:spcAft>
                <a:spcPts val="0"/>
              </a:spcAft>
              <a:buClr>
                <a:schemeClr val="dk1"/>
              </a:buClr>
              <a:buSzPts val="2800"/>
              <a:buChar char="•"/>
            </a:pPr>
            <a:r>
              <a:rPr lang="en-US"/>
              <a:t>Ensure all documentation like receipts/invoices are attached.</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Table&#10;&#10;AI-generated content may be incorrect." id="201" name="Google Shape;201;p16"/>
          <p:cNvPicPr preferRelativeResize="0"/>
          <p:nvPr/>
        </p:nvPicPr>
        <p:blipFill rotWithShape="1">
          <a:blip r:embed="rId3">
            <a:alphaModFix/>
          </a:blip>
          <a:srcRect b="12076" l="0" r="0" t="2514"/>
          <a:stretch/>
        </p:blipFill>
        <p:spPr>
          <a:xfrm>
            <a:off x="6889519" y="0"/>
            <a:ext cx="5302481"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A picture containing text, receipt, screenshot, document&#10;&#10;AI-generated content may be incorrect." id="207" name="Google Shape;207;p17"/>
          <p:cNvPicPr preferRelativeResize="0"/>
          <p:nvPr/>
        </p:nvPicPr>
        <p:blipFill rotWithShape="1">
          <a:blip r:embed="rId3">
            <a:alphaModFix/>
          </a:blip>
          <a:srcRect b="0" l="0" r="0" t="0"/>
          <a:stretch/>
        </p:blipFill>
        <p:spPr>
          <a:xfrm>
            <a:off x="1658470" y="0"/>
            <a:ext cx="8875059"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8"/>
          <p:cNvSpPr txBox="1"/>
          <p:nvPr>
            <p:ph type="title"/>
          </p:nvPr>
        </p:nvSpPr>
        <p:spPr>
          <a:xfrm>
            <a:off x="1001486" y="158296"/>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Calibri"/>
              <a:buNone/>
            </a:pPr>
            <a:r>
              <a:rPr b="1" lang="en-US" sz="5400"/>
              <a:t>What is Match &amp; Why Is It Important?</a:t>
            </a:r>
            <a:endParaRPr/>
          </a:p>
        </p:txBody>
      </p:sp>
      <p:sp>
        <p:nvSpPr>
          <p:cNvPr id="213" name="Google Shape;213;p18"/>
          <p:cNvSpPr txBox="1"/>
          <p:nvPr>
            <p:ph idx="1" type="body"/>
          </p:nvPr>
        </p:nvSpPr>
        <p:spPr>
          <a:xfrm>
            <a:off x="794657" y="1564367"/>
            <a:ext cx="10515600" cy="5041705"/>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Most grant funding agencies require project sponsors (us) to kick in money when using grant funds to complete projects.</a:t>
            </a:r>
            <a:endParaRPr/>
          </a:p>
          <a:p>
            <a:pPr indent="-228600" lvl="0" marL="228600" rtl="0" algn="l">
              <a:lnSpc>
                <a:spcPct val="90000"/>
              </a:lnSpc>
              <a:spcBef>
                <a:spcPts val="1000"/>
              </a:spcBef>
              <a:spcAft>
                <a:spcPts val="0"/>
              </a:spcAft>
              <a:buClr>
                <a:schemeClr val="dk1"/>
              </a:buClr>
              <a:buSzPct val="100000"/>
              <a:buChar char="•"/>
            </a:pPr>
            <a:r>
              <a:rPr lang="en-US"/>
              <a:t>Match Ratio – The amount of match a project sponsor is required to provide.  A 1:1 ratio means we provide $1 dollar of match for every $1 a funding agency reimburses to us. A 2:1 match ratio means we have to donate $2 for every $1 they reimburse to us.</a:t>
            </a:r>
            <a:endParaRPr/>
          </a:p>
          <a:p>
            <a:pPr indent="-228600" lvl="0" marL="228600" rtl="0" algn="l">
              <a:lnSpc>
                <a:spcPct val="90000"/>
              </a:lnSpc>
              <a:spcBef>
                <a:spcPts val="1000"/>
              </a:spcBef>
              <a:spcAft>
                <a:spcPts val="0"/>
              </a:spcAft>
              <a:buClr>
                <a:schemeClr val="dk1"/>
              </a:buClr>
              <a:buSzPct val="100000"/>
              <a:buChar char="•"/>
            </a:pPr>
            <a:r>
              <a:rPr lang="en-US"/>
              <a:t>Failure to donate the required match amount means that the funding agency </a:t>
            </a:r>
            <a:r>
              <a:rPr b="1" lang="en-US" u="sng"/>
              <a:t>will not provide us the full grant amount</a:t>
            </a:r>
            <a:r>
              <a:rPr lang="en-US"/>
              <a:t>. </a:t>
            </a:r>
            <a:endParaRPr/>
          </a:p>
          <a:p>
            <a:pPr indent="-228600" lvl="0" marL="228600" rtl="0" algn="l">
              <a:lnSpc>
                <a:spcPct val="90000"/>
              </a:lnSpc>
              <a:spcBef>
                <a:spcPts val="1000"/>
              </a:spcBef>
              <a:spcAft>
                <a:spcPts val="0"/>
              </a:spcAft>
              <a:buClr>
                <a:schemeClr val="dk1"/>
              </a:buClr>
              <a:buSzPct val="100000"/>
              <a:buChar char="•"/>
            </a:pPr>
            <a:r>
              <a:rPr lang="en-US"/>
              <a:t>Sometimes funding agencies require cash match, which is exactly that, cash that you must donate to a project.  This isn’t ideal for cash-strapped non-profits.</a:t>
            </a:r>
            <a:endParaRPr/>
          </a:p>
          <a:p>
            <a:pPr indent="-228600" lvl="0" marL="228600" rtl="0" algn="l">
              <a:lnSpc>
                <a:spcPct val="90000"/>
              </a:lnSpc>
              <a:spcBef>
                <a:spcPts val="1000"/>
              </a:spcBef>
              <a:spcAft>
                <a:spcPts val="0"/>
              </a:spcAft>
              <a:buClr>
                <a:schemeClr val="dk1"/>
              </a:buClr>
              <a:buSzPct val="100000"/>
              <a:buChar char="•"/>
            </a:pPr>
            <a:r>
              <a:rPr lang="en-US"/>
              <a:t>Most funding agencies allow us to use </a:t>
            </a:r>
            <a:r>
              <a:rPr b="1" lang="en-US" u="sng"/>
              <a:t>donated</a:t>
            </a:r>
            <a:r>
              <a:rPr lang="en-US"/>
              <a:t> labor, equipment, and materials to serve as match.  </a:t>
            </a:r>
            <a:endParaRPr/>
          </a:p>
          <a:p>
            <a:pPr indent="-228600" lvl="0" marL="228600" rtl="0" algn="l">
              <a:lnSpc>
                <a:spcPct val="90000"/>
              </a:lnSpc>
              <a:spcBef>
                <a:spcPts val="1000"/>
              </a:spcBef>
              <a:spcAft>
                <a:spcPts val="0"/>
              </a:spcAft>
              <a:buClr>
                <a:schemeClr val="dk1"/>
              </a:buClr>
              <a:buSzPct val="100000"/>
              <a:buChar char="•"/>
            </a:pPr>
            <a:r>
              <a:rPr lang="en-US"/>
              <a:t>Careful documentation is required to prove that we have donated the required match to the project.</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9"/>
          <p:cNvSpPr txBox="1"/>
          <p:nvPr>
            <p:ph type="title"/>
          </p:nvPr>
        </p:nvSpPr>
        <p:spPr>
          <a:xfrm>
            <a:off x="1001486" y="158296"/>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Calibri"/>
              <a:buNone/>
            </a:pPr>
            <a:r>
              <a:rPr b="1" lang="en-US" sz="5400"/>
              <a:t>Match – What’s Eligible?</a:t>
            </a:r>
            <a:endParaRPr/>
          </a:p>
        </p:txBody>
      </p:sp>
      <p:sp>
        <p:nvSpPr>
          <p:cNvPr id="220" name="Google Shape;220;p19"/>
          <p:cNvSpPr txBox="1"/>
          <p:nvPr>
            <p:ph idx="1" type="body"/>
          </p:nvPr>
        </p:nvSpPr>
        <p:spPr>
          <a:xfrm>
            <a:off x="597159" y="1268963"/>
            <a:ext cx="10713098" cy="5589037"/>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b="1" lang="en-US" u="sng"/>
              <a:t>Labor</a:t>
            </a:r>
            <a:r>
              <a:rPr lang="en-US"/>
              <a:t> – Basic or Skilled</a:t>
            </a:r>
            <a:endParaRPr/>
          </a:p>
          <a:p>
            <a:pPr indent="-228600" lvl="1" marL="685800" rtl="0" algn="l">
              <a:lnSpc>
                <a:spcPct val="90000"/>
              </a:lnSpc>
              <a:spcBef>
                <a:spcPts val="500"/>
              </a:spcBef>
              <a:spcAft>
                <a:spcPts val="0"/>
              </a:spcAft>
              <a:buClr>
                <a:schemeClr val="dk1"/>
              </a:buClr>
              <a:buSzPts val="2400"/>
              <a:buChar char="•"/>
            </a:pPr>
            <a:r>
              <a:rPr lang="en-US"/>
              <a:t>Basic – Non-skilled labor for performing manual labor like hand removal of brush, cleaning, pruning/loping, etc.  </a:t>
            </a:r>
            <a:endParaRPr/>
          </a:p>
          <a:p>
            <a:pPr indent="-228600" lvl="1" marL="685800" rtl="0" algn="l">
              <a:lnSpc>
                <a:spcPct val="90000"/>
              </a:lnSpc>
              <a:spcBef>
                <a:spcPts val="500"/>
              </a:spcBef>
              <a:spcAft>
                <a:spcPts val="0"/>
              </a:spcAft>
              <a:buClr>
                <a:schemeClr val="dk1"/>
              </a:buClr>
              <a:buSzPts val="2400"/>
              <a:buChar char="•"/>
            </a:pPr>
            <a:r>
              <a:rPr lang="en-US"/>
              <a:t>Skilled – This is donated labor associated with a skilled occupation like sawyer, packer, carpenter, equipment operator, construction laborer.  Each occupation has an hourly rate that varies from county to county and change without warning.</a:t>
            </a:r>
            <a:endParaRPr/>
          </a:p>
          <a:p>
            <a:pPr indent="-228600" lvl="0" marL="228600" rtl="0" algn="l">
              <a:lnSpc>
                <a:spcPct val="90000"/>
              </a:lnSpc>
              <a:spcBef>
                <a:spcPts val="1000"/>
              </a:spcBef>
              <a:spcAft>
                <a:spcPts val="0"/>
              </a:spcAft>
              <a:buClr>
                <a:srgbClr val="000000"/>
              </a:buClr>
              <a:buSzPts val="2800"/>
              <a:buChar char="•"/>
            </a:pPr>
            <a:r>
              <a:rPr b="1" lang="en-US" u="sng">
                <a:solidFill>
                  <a:srgbClr val="000000"/>
                </a:solidFill>
              </a:rPr>
              <a:t>Stock</a:t>
            </a:r>
            <a:r>
              <a:rPr lang="en-US">
                <a:solidFill>
                  <a:srgbClr val="000000"/>
                </a:solidFill>
              </a:rPr>
              <a:t> –Stock providing </a:t>
            </a:r>
            <a:r>
              <a:rPr lang="en-US"/>
              <a:t>trail support can be used as match at $100 per head per day.  </a:t>
            </a:r>
            <a:endParaRPr/>
          </a:p>
          <a:p>
            <a:pPr indent="-228600" lvl="0" marL="228600" rtl="0" algn="l">
              <a:lnSpc>
                <a:spcPct val="90000"/>
              </a:lnSpc>
              <a:spcBef>
                <a:spcPts val="1000"/>
              </a:spcBef>
              <a:spcAft>
                <a:spcPts val="0"/>
              </a:spcAft>
              <a:buClr>
                <a:srgbClr val="000000"/>
              </a:buClr>
              <a:buSzPts val="2800"/>
              <a:buChar char="•"/>
            </a:pPr>
            <a:r>
              <a:rPr b="1" lang="en-US" u="sng">
                <a:solidFill>
                  <a:srgbClr val="000000"/>
                </a:solidFill>
              </a:rPr>
              <a:t>Mileage</a:t>
            </a:r>
            <a:r>
              <a:rPr lang="en-US">
                <a:solidFill>
                  <a:srgbClr val="000000"/>
                </a:solidFill>
              </a:rPr>
              <a:t> – Travel to the project site and return to home. Volunteers may request partial or total reimbursement for one of their trips.  </a:t>
            </a:r>
            <a:endParaRPr/>
          </a:p>
          <a:p>
            <a:pPr indent="-228600" lvl="0" marL="228600" rtl="0" algn="l">
              <a:lnSpc>
                <a:spcPct val="90000"/>
              </a:lnSpc>
              <a:spcBef>
                <a:spcPts val="1000"/>
              </a:spcBef>
              <a:spcAft>
                <a:spcPts val="0"/>
              </a:spcAft>
              <a:buClr>
                <a:schemeClr val="dk1"/>
              </a:buClr>
              <a:buSzPts val="2800"/>
              <a:buChar char="•"/>
            </a:pPr>
            <a:r>
              <a:rPr b="1" lang="en-US" u="sng"/>
              <a:t>Per Diem </a:t>
            </a:r>
            <a:r>
              <a:rPr lang="en-US"/>
              <a:t>– If a volunteer is away from home for 11 hours or more, then they are eligible for per diem credit.  The daily per diem rate varies from county to county and may be donated as match.  </a:t>
            </a:r>
            <a:endParaRPr>
              <a:solidFill>
                <a:srgbClr val="000000"/>
              </a:solidFill>
            </a:endParaRPr>
          </a:p>
          <a:p>
            <a:pPr indent="0" lvl="0" marL="0" rtl="0" algn="l">
              <a:lnSpc>
                <a:spcPct val="90000"/>
              </a:lnSpc>
              <a:spcBef>
                <a:spcPts val="1000"/>
              </a:spcBef>
              <a:spcAft>
                <a:spcPts val="0"/>
              </a:spcAft>
              <a:buClr>
                <a:schemeClr val="dk1"/>
              </a:buClr>
              <a:buSzPts val="2800"/>
              <a:buNone/>
            </a:pPr>
            <a:r>
              <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
          <p:cNvSpPr txBox="1"/>
          <p:nvPr>
            <p:ph type="title"/>
          </p:nvPr>
        </p:nvSpPr>
        <p:spPr>
          <a:xfrm>
            <a:off x="838200" y="365125"/>
            <a:ext cx="2707433"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Overview</a:t>
            </a:r>
            <a:endParaRPr/>
          </a:p>
        </p:txBody>
      </p:sp>
      <p:sp>
        <p:nvSpPr>
          <p:cNvPr id="96" name="Google Shape;96;p2"/>
          <p:cNvSpPr txBox="1"/>
          <p:nvPr>
            <p:ph idx="1" type="body"/>
          </p:nvPr>
        </p:nvSpPr>
        <p:spPr>
          <a:xfrm>
            <a:off x="408562" y="1459149"/>
            <a:ext cx="7451387" cy="471781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How grants can help your chapter – The obvious and not so obvious benefits of grants</a:t>
            </a:r>
            <a:endParaRPr/>
          </a:p>
          <a:p>
            <a:pPr indent="-228600" lvl="0" marL="228600" rtl="0" algn="l">
              <a:lnSpc>
                <a:spcPct val="90000"/>
              </a:lnSpc>
              <a:spcBef>
                <a:spcPts val="1000"/>
              </a:spcBef>
              <a:spcAft>
                <a:spcPts val="0"/>
              </a:spcAft>
              <a:buClr>
                <a:schemeClr val="dk1"/>
              </a:buClr>
              <a:buSzPts val="2800"/>
              <a:buChar char="•"/>
            </a:pPr>
            <a:r>
              <a:rPr lang="en-US"/>
              <a:t>Steps for applying for grants including grant writing, planning, budget development</a:t>
            </a:r>
            <a:endParaRPr/>
          </a:p>
          <a:p>
            <a:pPr indent="-228600" lvl="0" marL="228600" rtl="0" algn="l">
              <a:lnSpc>
                <a:spcPct val="90000"/>
              </a:lnSpc>
              <a:spcBef>
                <a:spcPts val="1000"/>
              </a:spcBef>
              <a:spcAft>
                <a:spcPts val="0"/>
              </a:spcAft>
              <a:buClr>
                <a:schemeClr val="dk1"/>
              </a:buClr>
              <a:buSzPts val="2800"/>
              <a:buChar char="•"/>
            </a:pPr>
            <a:r>
              <a:rPr lang="en-US"/>
              <a:t>Type of grants available</a:t>
            </a:r>
            <a:endParaRPr/>
          </a:p>
          <a:p>
            <a:pPr indent="-228600" lvl="0" marL="228600" rtl="0" algn="l">
              <a:lnSpc>
                <a:spcPct val="90000"/>
              </a:lnSpc>
              <a:spcBef>
                <a:spcPts val="1000"/>
              </a:spcBef>
              <a:spcAft>
                <a:spcPts val="0"/>
              </a:spcAft>
              <a:buClr>
                <a:schemeClr val="dk1"/>
              </a:buClr>
              <a:buSzPts val="2800"/>
              <a:buChar char="•"/>
            </a:pPr>
            <a:r>
              <a:rPr lang="en-US"/>
              <a:t>Grant Management Basics:  Assuming you already have a grant…what to expect such as, forms, budgeting, reporting (more detail on grant management will be shared at the Grants 201 Training on February 18). </a:t>
            </a:r>
            <a:endParaRPr/>
          </a:p>
        </p:txBody>
      </p:sp>
      <p:pic>
        <p:nvPicPr>
          <p:cNvPr id="97" name="Google Shape;97;p2"/>
          <p:cNvPicPr preferRelativeResize="0"/>
          <p:nvPr/>
        </p:nvPicPr>
        <p:blipFill rotWithShape="1">
          <a:blip r:embed="rId3">
            <a:alphaModFix/>
          </a:blip>
          <a:srcRect b="0" l="0" r="0" t="0"/>
          <a:stretch/>
        </p:blipFill>
        <p:spPr>
          <a:xfrm>
            <a:off x="8300157" y="365125"/>
            <a:ext cx="3348145" cy="602809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0"/>
          <p:cNvSpPr txBox="1"/>
          <p:nvPr>
            <p:ph type="title"/>
          </p:nvPr>
        </p:nvSpPr>
        <p:spPr>
          <a:xfrm>
            <a:off x="869302" y="394995"/>
            <a:ext cx="5466184"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5500"/>
              <a:buFont typeface="Calibri"/>
              <a:buNone/>
            </a:pPr>
            <a:r>
              <a:rPr b="1" lang="en-US" sz="5500"/>
              <a:t>Grant Match For Dummies</a:t>
            </a:r>
            <a:endParaRPr b="1" sz="5500" u="sng"/>
          </a:p>
        </p:txBody>
      </p:sp>
      <p:sp>
        <p:nvSpPr>
          <p:cNvPr id="226" name="Google Shape;226;p20"/>
          <p:cNvSpPr txBox="1"/>
          <p:nvPr/>
        </p:nvSpPr>
        <p:spPr>
          <a:xfrm>
            <a:off x="957165" y="2731524"/>
            <a:ext cx="4510574" cy="39703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en-US" sz="3600" u="none" cap="none" strike="noStrike">
                <a:solidFill>
                  <a:schemeClr val="dk1"/>
                </a:solidFill>
                <a:highlight>
                  <a:srgbClr val="FFFF00"/>
                </a:highlight>
                <a:latin typeface="Calibri"/>
                <a:ea typeface="Calibri"/>
                <a:cs typeface="Calibri"/>
                <a:sym typeface="Calibri"/>
              </a:rPr>
              <a:t>This document is available on the BCHW grants webpage.</a:t>
            </a:r>
            <a:endParaRPr/>
          </a:p>
          <a:p>
            <a:pPr indent="0" lvl="0" marL="0" marR="0" rtl="0" algn="ctr">
              <a:spcBef>
                <a:spcPts val="0"/>
              </a:spcBef>
              <a:spcAft>
                <a:spcPts val="0"/>
              </a:spcAft>
              <a:buNone/>
            </a:pPr>
            <a:r>
              <a:rPr b="0" i="1" lang="en-US" sz="3600" u="none" cap="none" strike="noStrike">
                <a:solidFill>
                  <a:schemeClr val="dk1"/>
                </a:solidFill>
                <a:highlight>
                  <a:srgbClr val="FFFF00"/>
                </a:highlight>
                <a:latin typeface="Calibri"/>
                <a:ea typeface="Calibri"/>
                <a:cs typeface="Calibri"/>
                <a:sym typeface="Calibri"/>
              </a:rPr>
              <a:t>Example 3…may be able to claim $325 per day when hauling stock.</a:t>
            </a:r>
            <a:endParaRPr/>
          </a:p>
        </p:txBody>
      </p:sp>
      <p:pic>
        <p:nvPicPr>
          <p:cNvPr descr="A document with text on it&#10;&#10;Description automatically generated" id="227" name="Google Shape;227;p20"/>
          <p:cNvPicPr preferRelativeResize="0"/>
          <p:nvPr/>
        </p:nvPicPr>
        <p:blipFill rotWithShape="1">
          <a:blip r:embed="rId3">
            <a:alphaModFix/>
          </a:blip>
          <a:srcRect b="10922" l="6006" r="6985" t="5758"/>
          <a:stretch/>
        </p:blipFill>
        <p:spPr>
          <a:xfrm>
            <a:off x="6656362" y="93990"/>
            <a:ext cx="5382393" cy="6670019"/>
          </a:xfrm>
          <a:prstGeom prst="rect">
            <a:avLst/>
          </a:prstGeom>
          <a:noFill/>
          <a:ln cap="flat" cmpd="sng" w="12700">
            <a:solidFill>
              <a:schemeClr val="dk1"/>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1"/>
          <p:cNvSpPr txBox="1"/>
          <p:nvPr>
            <p:ph type="title"/>
          </p:nvPr>
        </p:nvSpPr>
        <p:spPr>
          <a:xfrm>
            <a:off x="2776740" y="340805"/>
            <a:ext cx="6257925"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7200"/>
              <a:buFont typeface="Calibri"/>
              <a:buNone/>
            </a:pPr>
            <a:r>
              <a:rPr b="1" lang="en-US" sz="7200"/>
              <a:t>Questions?</a:t>
            </a:r>
            <a:endParaRPr/>
          </a:p>
        </p:txBody>
      </p:sp>
      <p:pic>
        <p:nvPicPr>
          <p:cNvPr id="233" name="Google Shape;233;p21"/>
          <p:cNvPicPr preferRelativeResize="0"/>
          <p:nvPr/>
        </p:nvPicPr>
        <p:blipFill rotWithShape="1">
          <a:blip r:embed="rId3">
            <a:alphaModFix/>
          </a:blip>
          <a:srcRect b="0" l="0" r="0" t="0"/>
          <a:stretch/>
        </p:blipFill>
        <p:spPr>
          <a:xfrm>
            <a:off x="3212458" y="1666368"/>
            <a:ext cx="5629072" cy="422180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3"/>
          <p:cNvSpPr txBox="1"/>
          <p:nvPr>
            <p:ph type="title"/>
          </p:nvPr>
        </p:nvSpPr>
        <p:spPr>
          <a:xfrm>
            <a:off x="353008" y="20148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Obvious benefits of grants:</a:t>
            </a:r>
            <a:endParaRPr/>
          </a:p>
        </p:txBody>
      </p:sp>
      <p:sp>
        <p:nvSpPr>
          <p:cNvPr id="103" name="Google Shape;103;p3"/>
          <p:cNvSpPr txBox="1"/>
          <p:nvPr>
            <p:ph idx="1" type="body"/>
          </p:nvPr>
        </p:nvSpPr>
        <p:spPr>
          <a:xfrm>
            <a:off x="175727" y="1527045"/>
            <a:ext cx="6477000" cy="488308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Funding to cover materials (such as lumber, gravel, tools) for completing trail projects.</a:t>
            </a:r>
            <a:endParaRPr/>
          </a:p>
          <a:p>
            <a:pPr indent="-228600" lvl="0" marL="228600" rtl="0" algn="l">
              <a:lnSpc>
                <a:spcPct val="90000"/>
              </a:lnSpc>
              <a:spcBef>
                <a:spcPts val="1000"/>
              </a:spcBef>
              <a:spcAft>
                <a:spcPts val="0"/>
              </a:spcAft>
              <a:buClr>
                <a:schemeClr val="dk1"/>
              </a:buClr>
              <a:buSzPts val="2800"/>
              <a:buChar char="•"/>
            </a:pPr>
            <a:r>
              <a:rPr lang="en-US"/>
              <a:t>Reimbursement of some volunteer expenses while working on trail projects (such as mileage).</a:t>
            </a:r>
            <a:endParaRPr/>
          </a:p>
          <a:p>
            <a:pPr indent="-228600" lvl="0" marL="228600" rtl="0" algn="l">
              <a:lnSpc>
                <a:spcPct val="90000"/>
              </a:lnSpc>
              <a:spcBef>
                <a:spcPts val="1000"/>
              </a:spcBef>
              <a:spcAft>
                <a:spcPts val="0"/>
              </a:spcAft>
              <a:buClr>
                <a:schemeClr val="dk1"/>
              </a:buClr>
              <a:buSzPts val="2800"/>
              <a:buChar char="•"/>
            </a:pPr>
            <a:r>
              <a:rPr lang="en-US"/>
              <a:t>Formalize and strengthen relationships with public land agencies and partnering volunteer groups (Forest Service, National Park Service, Washington Trails Assoc., etc.).</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04" name="Google Shape;104;p3"/>
          <p:cNvPicPr preferRelativeResize="0"/>
          <p:nvPr/>
        </p:nvPicPr>
        <p:blipFill rotWithShape="1">
          <a:blip r:embed="rId3">
            <a:alphaModFix/>
          </a:blip>
          <a:srcRect b="0" l="0" r="0" t="0"/>
          <a:stretch/>
        </p:blipFill>
        <p:spPr>
          <a:xfrm>
            <a:off x="7007290" y="1950096"/>
            <a:ext cx="4654420" cy="34908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4"/>
          <p:cNvSpPr txBox="1"/>
          <p:nvPr>
            <p:ph type="title"/>
          </p:nvPr>
        </p:nvSpPr>
        <p:spPr>
          <a:xfrm>
            <a:off x="436983"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The “not so obvious” benefits of grants</a:t>
            </a:r>
            <a:endParaRPr/>
          </a:p>
        </p:txBody>
      </p:sp>
      <p:sp>
        <p:nvSpPr>
          <p:cNvPr id="111" name="Google Shape;111;p4"/>
          <p:cNvSpPr txBox="1"/>
          <p:nvPr>
            <p:ph idx="1" type="body"/>
          </p:nvPr>
        </p:nvSpPr>
        <p:spPr>
          <a:xfrm>
            <a:off x="306355" y="1690688"/>
            <a:ext cx="7447384"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Public land agencies cannot directly apply for certain types of grants and rely on non-profits (such as BCHW) or foundations to secure funding that can then be used to improve trails on public lands.  </a:t>
            </a:r>
            <a:endParaRPr/>
          </a:p>
          <a:p>
            <a:pPr indent="-228600" lvl="0" marL="228600" rtl="0" algn="l">
              <a:lnSpc>
                <a:spcPct val="90000"/>
              </a:lnSpc>
              <a:spcBef>
                <a:spcPts val="1000"/>
              </a:spcBef>
              <a:spcAft>
                <a:spcPts val="0"/>
              </a:spcAft>
              <a:buClr>
                <a:schemeClr val="dk1"/>
              </a:buClr>
              <a:buSzPts val="2800"/>
              <a:buChar char="•"/>
            </a:pPr>
            <a:r>
              <a:rPr lang="en-US"/>
              <a:t>BCHW’s grant work has further strengthened our partnership with public land agencies because they rely on groups like us to leverage funding that they cannot leverage on their own.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12" name="Google Shape;112;p4"/>
          <p:cNvPicPr preferRelativeResize="0"/>
          <p:nvPr/>
        </p:nvPicPr>
        <p:blipFill rotWithShape="1">
          <a:blip r:embed="rId3">
            <a:alphaModFix/>
          </a:blip>
          <a:srcRect b="0" l="0" r="0" t="0"/>
          <a:stretch/>
        </p:blipFill>
        <p:spPr>
          <a:xfrm>
            <a:off x="7901014" y="1838131"/>
            <a:ext cx="3810844" cy="45160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The “not so obvious” benefits of grants</a:t>
            </a:r>
            <a:endParaRPr/>
          </a:p>
        </p:txBody>
      </p:sp>
      <p:sp>
        <p:nvSpPr>
          <p:cNvPr id="118" name="Google Shape;118;p5"/>
          <p:cNvSpPr txBox="1"/>
          <p:nvPr>
            <p:ph idx="1" type="body"/>
          </p:nvPr>
        </p:nvSpPr>
        <p:spPr>
          <a:xfrm>
            <a:off x="186612" y="1825624"/>
            <a:ext cx="8192278" cy="481777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Grants cover administrative and organizational expenses needed to implement the grant.</a:t>
            </a:r>
            <a:endParaRPr/>
          </a:p>
          <a:p>
            <a:pPr indent="-228600" lvl="0" marL="228600" rtl="0" algn="l">
              <a:lnSpc>
                <a:spcPct val="90000"/>
              </a:lnSpc>
              <a:spcBef>
                <a:spcPts val="1000"/>
              </a:spcBef>
              <a:spcAft>
                <a:spcPts val="0"/>
              </a:spcAft>
              <a:buClr>
                <a:schemeClr val="dk1"/>
              </a:buClr>
              <a:buSzPts val="2800"/>
              <a:buChar char="•"/>
            </a:pPr>
            <a:r>
              <a:rPr lang="en-US"/>
              <a:t>How grants pay for administrative costs varies with each funding source:</a:t>
            </a:r>
            <a:endParaRPr/>
          </a:p>
          <a:p>
            <a:pPr indent="-228600" lvl="1" marL="685800" rtl="0" algn="l">
              <a:lnSpc>
                <a:spcPct val="90000"/>
              </a:lnSpc>
              <a:spcBef>
                <a:spcPts val="500"/>
              </a:spcBef>
              <a:spcAft>
                <a:spcPts val="0"/>
              </a:spcAft>
              <a:buClr>
                <a:schemeClr val="dk1"/>
              </a:buClr>
              <a:buSzPts val="2400"/>
              <a:buChar char="•"/>
            </a:pPr>
            <a:r>
              <a:rPr lang="en-US"/>
              <a:t>Many grant budgets will include line items to cover costs for administrating including paying the grant administrator.  </a:t>
            </a:r>
            <a:endParaRPr/>
          </a:p>
          <a:p>
            <a:pPr indent="-76200" lvl="1" marL="6858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19" name="Google Shape;119;p5"/>
          <p:cNvPicPr preferRelativeResize="0"/>
          <p:nvPr/>
        </p:nvPicPr>
        <p:blipFill rotWithShape="1">
          <a:blip r:embed="rId3">
            <a:alphaModFix/>
          </a:blip>
          <a:srcRect b="0" l="0" r="0" t="0"/>
          <a:stretch/>
        </p:blipFill>
        <p:spPr>
          <a:xfrm>
            <a:off x="8378890" y="1894114"/>
            <a:ext cx="3770986" cy="34056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The “not so obvious” benefits of grants</a:t>
            </a:r>
            <a:endParaRPr/>
          </a:p>
        </p:txBody>
      </p:sp>
      <p:sp>
        <p:nvSpPr>
          <p:cNvPr id="126" name="Google Shape;126;p6"/>
          <p:cNvSpPr txBox="1"/>
          <p:nvPr>
            <p:ph idx="1" type="body"/>
          </p:nvPr>
        </p:nvSpPr>
        <p:spPr>
          <a:xfrm>
            <a:off x="297024" y="1480391"/>
            <a:ext cx="7643327" cy="523764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Currently, grants support BCHW’s mission by covering some of the organizational expenses such as:</a:t>
            </a:r>
            <a:endParaRPr/>
          </a:p>
          <a:p>
            <a:pPr indent="-228600" lvl="0" marL="228600" rtl="0" algn="l">
              <a:lnSpc>
                <a:spcPct val="90000"/>
              </a:lnSpc>
              <a:spcBef>
                <a:spcPts val="1000"/>
              </a:spcBef>
              <a:spcAft>
                <a:spcPts val="0"/>
              </a:spcAft>
              <a:buClr>
                <a:schemeClr val="dk1"/>
              </a:buClr>
              <a:buSzPts val="2800"/>
              <a:buChar char="•"/>
            </a:pPr>
            <a:r>
              <a:rPr lang="en-US"/>
              <a:t>Equipment needed for trail work</a:t>
            </a:r>
            <a:endParaRPr/>
          </a:p>
          <a:p>
            <a:pPr indent="-228600" lvl="0" marL="228600" rtl="0" algn="l">
              <a:lnSpc>
                <a:spcPct val="90000"/>
              </a:lnSpc>
              <a:spcBef>
                <a:spcPts val="1000"/>
              </a:spcBef>
              <a:spcAft>
                <a:spcPts val="0"/>
              </a:spcAft>
              <a:buClr>
                <a:schemeClr val="dk1"/>
              </a:buClr>
              <a:buSzPts val="2800"/>
              <a:buChar char="•"/>
            </a:pPr>
            <a:r>
              <a:rPr lang="en-US"/>
              <a:t>Software, office supplies, accounting fees</a:t>
            </a:r>
            <a:endParaRPr/>
          </a:p>
          <a:p>
            <a:pPr indent="-228600" lvl="0" marL="228600" rtl="0" algn="l">
              <a:lnSpc>
                <a:spcPct val="90000"/>
              </a:lnSpc>
              <a:spcBef>
                <a:spcPts val="1000"/>
              </a:spcBef>
              <a:spcAft>
                <a:spcPts val="0"/>
              </a:spcAft>
              <a:buClr>
                <a:schemeClr val="dk1"/>
              </a:buClr>
              <a:buSzPts val="2800"/>
              <a:buChar char="•"/>
            </a:pPr>
            <a:r>
              <a:rPr lang="en-US"/>
              <a:t>Liability insurance </a:t>
            </a:r>
            <a:endParaRPr/>
          </a:p>
          <a:p>
            <a:pPr indent="-228600" lvl="0" marL="228600" rtl="0" algn="l">
              <a:lnSpc>
                <a:spcPct val="90000"/>
              </a:lnSpc>
              <a:spcBef>
                <a:spcPts val="1000"/>
              </a:spcBef>
              <a:spcAft>
                <a:spcPts val="0"/>
              </a:spcAft>
              <a:buClr>
                <a:schemeClr val="dk1"/>
              </a:buClr>
              <a:buSzPts val="2800"/>
              <a:buChar char="•"/>
            </a:pPr>
            <a:r>
              <a:rPr lang="en-US"/>
              <a:t>Trainings (sawyer certification, first aid, etc.)</a:t>
            </a:r>
            <a:endParaRPr/>
          </a:p>
          <a:p>
            <a:pPr indent="-228600" lvl="0" marL="228600" rtl="0" algn="l">
              <a:lnSpc>
                <a:spcPct val="90000"/>
              </a:lnSpc>
              <a:spcBef>
                <a:spcPts val="1000"/>
              </a:spcBef>
              <a:spcAft>
                <a:spcPts val="0"/>
              </a:spcAft>
              <a:buClr>
                <a:schemeClr val="dk1"/>
              </a:buClr>
              <a:buSzPts val="2800"/>
              <a:buChar char="•"/>
            </a:pPr>
            <a:r>
              <a:rPr lang="en-US"/>
              <a:t> Costs associated with work parties (refreshments, supplies)</a:t>
            </a:r>
            <a:endParaRPr/>
          </a:p>
          <a:p>
            <a:pPr indent="-50800" lvl="0" marL="228600" rtl="0" algn="l">
              <a:lnSpc>
                <a:spcPct val="90000"/>
              </a:lnSpc>
              <a:spcBef>
                <a:spcPts val="1000"/>
              </a:spcBef>
              <a:spcAft>
                <a:spcPts val="0"/>
              </a:spcAft>
              <a:buClr>
                <a:schemeClr val="dk1"/>
              </a:buClr>
              <a:buSzPts val="2800"/>
              <a:buNone/>
            </a:pPr>
            <a:r>
              <a:t/>
            </a:r>
            <a:endParaRPr/>
          </a:p>
          <a:p>
            <a:pPr indent="-76200" lvl="1" marL="6858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27" name="Google Shape;127;p6"/>
          <p:cNvPicPr preferRelativeResize="0"/>
          <p:nvPr/>
        </p:nvPicPr>
        <p:blipFill rotWithShape="1">
          <a:blip r:embed="rId3">
            <a:alphaModFix/>
          </a:blip>
          <a:srcRect b="0" l="0" r="0" t="0"/>
          <a:stretch/>
        </p:blipFill>
        <p:spPr>
          <a:xfrm>
            <a:off x="8195362" y="1847460"/>
            <a:ext cx="3738881" cy="41801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Applying For Grants - Steps</a:t>
            </a:r>
            <a:endParaRPr/>
          </a:p>
        </p:txBody>
      </p:sp>
      <p:pic>
        <p:nvPicPr>
          <p:cNvPr id="134" name="Google Shape;134;p7"/>
          <p:cNvPicPr preferRelativeResize="0"/>
          <p:nvPr/>
        </p:nvPicPr>
        <p:blipFill rotWithShape="1">
          <a:blip r:embed="rId3">
            <a:alphaModFix/>
          </a:blip>
          <a:srcRect b="0" l="0" r="0" t="0"/>
          <a:stretch/>
        </p:blipFill>
        <p:spPr>
          <a:xfrm>
            <a:off x="6541021" y="1825625"/>
            <a:ext cx="5045672" cy="3784254"/>
          </a:xfrm>
          <a:prstGeom prst="rect">
            <a:avLst/>
          </a:prstGeom>
          <a:noFill/>
          <a:ln>
            <a:noFill/>
          </a:ln>
        </p:spPr>
      </p:pic>
      <p:sp>
        <p:nvSpPr>
          <p:cNvPr id="135" name="Google Shape;135;p7"/>
          <p:cNvSpPr txBox="1"/>
          <p:nvPr>
            <p:ph idx="1" type="body"/>
          </p:nvPr>
        </p:nvSpPr>
        <p:spPr>
          <a:xfrm>
            <a:off x="838199" y="1825625"/>
            <a:ext cx="5416685" cy="4351338"/>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800"/>
              <a:buFont typeface="Calibri"/>
              <a:buAutoNum type="arabicPeriod"/>
            </a:pPr>
            <a:r>
              <a:rPr lang="en-US"/>
              <a:t>Identify &amp; summarize project.</a:t>
            </a:r>
            <a:endParaRPr/>
          </a:p>
          <a:p>
            <a:pPr indent="-514350" lvl="0" marL="514350" rtl="0" algn="l">
              <a:lnSpc>
                <a:spcPct val="90000"/>
              </a:lnSpc>
              <a:spcBef>
                <a:spcPts val="1000"/>
              </a:spcBef>
              <a:spcAft>
                <a:spcPts val="0"/>
              </a:spcAft>
              <a:buClr>
                <a:schemeClr val="dk1"/>
              </a:buClr>
              <a:buSzPts val="2800"/>
              <a:buFont typeface="Calibri"/>
              <a:buAutoNum type="arabicPeriod"/>
            </a:pPr>
            <a:r>
              <a:rPr lang="en-US"/>
              <a:t>Develop budget for project.</a:t>
            </a:r>
            <a:endParaRPr/>
          </a:p>
          <a:p>
            <a:pPr indent="-514350" lvl="0" marL="514350" rtl="0" algn="l">
              <a:lnSpc>
                <a:spcPct val="90000"/>
              </a:lnSpc>
              <a:spcBef>
                <a:spcPts val="1000"/>
              </a:spcBef>
              <a:spcAft>
                <a:spcPts val="0"/>
              </a:spcAft>
              <a:buClr>
                <a:schemeClr val="dk1"/>
              </a:buClr>
              <a:buSzPts val="2800"/>
              <a:buFont typeface="Calibri"/>
              <a:buAutoNum type="arabicPeriod"/>
            </a:pPr>
            <a:r>
              <a:rPr lang="en-US"/>
              <a:t>As soon as you are aware of the project then contact grant administrator…don’t wait (more on this next)!</a:t>
            </a:r>
            <a:endParaRPr/>
          </a:p>
          <a:p>
            <a:pPr indent="-514350" lvl="0" marL="514350" rtl="0" algn="l">
              <a:lnSpc>
                <a:spcPct val="90000"/>
              </a:lnSpc>
              <a:spcBef>
                <a:spcPts val="1000"/>
              </a:spcBef>
              <a:spcAft>
                <a:spcPts val="0"/>
              </a:spcAft>
              <a:buClr>
                <a:schemeClr val="dk1"/>
              </a:buClr>
              <a:buSzPts val="2800"/>
              <a:buFont typeface="Calibri"/>
              <a:buAutoNum type="arabicPeriod"/>
            </a:pPr>
            <a:r>
              <a:rPr lang="en-US"/>
              <a:t>Identify grant sources that could support the project.</a:t>
            </a:r>
            <a:endParaRPr/>
          </a:p>
          <a:p>
            <a:pPr indent="-514350" lvl="0" marL="514350" rtl="0" algn="l">
              <a:lnSpc>
                <a:spcPct val="90000"/>
              </a:lnSpc>
              <a:spcBef>
                <a:spcPts val="1000"/>
              </a:spcBef>
              <a:spcAft>
                <a:spcPts val="0"/>
              </a:spcAft>
              <a:buClr>
                <a:schemeClr val="dk1"/>
              </a:buClr>
              <a:buSzPts val="2800"/>
              <a:buFont typeface="Calibri"/>
              <a:buAutoNum type="arabicPeriod"/>
            </a:pPr>
            <a:r>
              <a:rPr lang="en-US"/>
              <a:t>Apply for grants!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Step 1 - Identify Projects</a:t>
            </a:r>
            <a:endParaRPr/>
          </a:p>
        </p:txBody>
      </p:sp>
      <p:sp>
        <p:nvSpPr>
          <p:cNvPr id="141" name="Google Shape;141;p8"/>
          <p:cNvSpPr txBox="1"/>
          <p:nvPr>
            <p:ph idx="1" type="body"/>
          </p:nvPr>
        </p:nvSpPr>
        <p:spPr>
          <a:xfrm>
            <a:off x="838199" y="1825625"/>
            <a:ext cx="5416685"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Reach out to membership &amp; partners, what are the needs?</a:t>
            </a:r>
            <a:endParaRPr/>
          </a:p>
          <a:p>
            <a:pPr indent="-228600" lvl="0" marL="228600" rtl="0" algn="l">
              <a:lnSpc>
                <a:spcPct val="90000"/>
              </a:lnSpc>
              <a:spcBef>
                <a:spcPts val="1000"/>
              </a:spcBef>
              <a:spcAft>
                <a:spcPts val="0"/>
              </a:spcAft>
              <a:buClr>
                <a:schemeClr val="dk1"/>
              </a:buClr>
              <a:buSzPts val="2800"/>
              <a:buChar char="•"/>
            </a:pPr>
            <a:r>
              <a:rPr lang="en-US"/>
              <a:t>Develop a list of projects</a:t>
            </a:r>
            <a:endParaRPr/>
          </a:p>
          <a:p>
            <a:pPr indent="-228600" lvl="0" marL="228600" rtl="0" algn="l">
              <a:lnSpc>
                <a:spcPct val="90000"/>
              </a:lnSpc>
              <a:spcBef>
                <a:spcPts val="1000"/>
              </a:spcBef>
              <a:spcAft>
                <a:spcPts val="0"/>
              </a:spcAft>
              <a:buClr>
                <a:schemeClr val="dk1"/>
              </a:buClr>
              <a:buSzPts val="2800"/>
              <a:buChar char="•"/>
            </a:pPr>
            <a:r>
              <a:rPr lang="en-US"/>
              <a:t>Prioritize projects</a:t>
            </a:r>
            <a:endParaRPr/>
          </a:p>
          <a:p>
            <a:pPr indent="-228600" lvl="0" marL="228600" rtl="0" algn="l">
              <a:lnSpc>
                <a:spcPct val="90000"/>
              </a:lnSpc>
              <a:spcBef>
                <a:spcPts val="1000"/>
              </a:spcBef>
              <a:spcAft>
                <a:spcPts val="0"/>
              </a:spcAft>
              <a:buClr>
                <a:schemeClr val="dk1"/>
              </a:buClr>
              <a:buSzPts val="2800"/>
              <a:buChar char="•"/>
            </a:pPr>
            <a:r>
              <a:rPr lang="en-US"/>
              <a:t>Submit “Grant Help Form” to Grant Administrator get things started (overview of the project)</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42" name="Google Shape;142;p8"/>
          <p:cNvPicPr preferRelativeResize="0"/>
          <p:nvPr/>
        </p:nvPicPr>
        <p:blipFill rotWithShape="1">
          <a:blip r:embed="rId3">
            <a:alphaModFix/>
          </a:blip>
          <a:srcRect b="0" l="0" r="0" t="0"/>
          <a:stretch/>
        </p:blipFill>
        <p:spPr>
          <a:xfrm>
            <a:off x="6892636" y="0"/>
            <a:ext cx="5299364" cy="68580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Collect Detailed Project Information:</a:t>
            </a:r>
            <a:endParaRPr/>
          </a:p>
        </p:txBody>
      </p:sp>
      <p:sp>
        <p:nvSpPr>
          <p:cNvPr id="148" name="Google Shape;148;p9"/>
          <p:cNvSpPr txBox="1"/>
          <p:nvPr>
            <p:ph idx="1" type="body"/>
          </p:nvPr>
        </p:nvSpPr>
        <p:spPr>
          <a:xfrm>
            <a:off x="342089" y="1690688"/>
            <a:ext cx="7712413" cy="475875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b="1" lang="en-US"/>
              <a:t>Property/project site details</a:t>
            </a:r>
            <a:endParaRPr/>
          </a:p>
          <a:p>
            <a:pPr indent="-228600" lvl="1" marL="685800" rtl="0" algn="l">
              <a:lnSpc>
                <a:spcPct val="90000"/>
              </a:lnSpc>
              <a:spcBef>
                <a:spcPts val="500"/>
              </a:spcBef>
              <a:spcAft>
                <a:spcPts val="0"/>
              </a:spcAft>
              <a:buClr>
                <a:schemeClr val="dk1"/>
              </a:buClr>
              <a:buSzPts val="2400"/>
              <a:buChar char="•"/>
            </a:pPr>
            <a:r>
              <a:rPr lang="en-US"/>
              <a:t>Where will the project take place (map is helpful)</a:t>
            </a:r>
            <a:endParaRPr/>
          </a:p>
          <a:p>
            <a:pPr indent="-228600" lvl="1" marL="685800" rtl="0" algn="l">
              <a:lnSpc>
                <a:spcPct val="90000"/>
              </a:lnSpc>
              <a:spcBef>
                <a:spcPts val="500"/>
              </a:spcBef>
              <a:spcAft>
                <a:spcPts val="0"/>
              </a:spcAft>
              <a:buClr>
                <a:schemeClr val="dk1"/>
              </a:buClr>
              <a:buSzPts val="2400"/>
              <a:buChar char="•"/>
            </a:pPr>
            <a:r>
              <a:rPr lang="en-US"/>
              <a:t>Who is the property manager, include contact details </a:t>
            </a:r>
            <a:endParaRPr/>
          </a:p>
          <a:p>
            <a:pPr indent="-228600" lvl="0" marL="228600" rtl="0" algn="l">
              <a:lnSpc>
                <a:spcPct val="90000"/>
              </a:lnSpc>
              <a:spcBef>
                <a:spcPts val="1000"/>
              </a:spcBef>
              <a:spcAft>
                <a:spcPts val="0"/>
              </a:spcAft>
              <a:buClr>
                <a:schemeClr val="dk1"/>
              </a:buClr>
              <a:buSzPts val="2800"/>
              <a:buChar char="•"/>
            </a:pPr>
            <a:r>
              <a:rPr b="1" lang="en-US"/>
              <a:t>Project description of the work to take place</a:t>
            </a:r>
            <a:endParaRPr/>
          </a:p>
          <a:p>
            <a:pPr indent="-228600" lvl="1" marL="685800" rtl="0" algn="l">
              <a:lnSpc>
                <a:spcPct val="90000"/>
              </a:lnSpc>
              <a:spcBef>
                <a:spcPts val="500"/>
              </a:spcBef>
              <a:spcAft>
                <a:spcPts val="0"/>
              </a:spcAft>
              <a:buClr>
                <a:schemeClr val="dk1"/>
              </a:buClr>
              <a:buSzPts val="2400"/>
              <a:buChar char="•"/>
            </a:pPr>
            <a:r>
              <a:rPr lang="en-US"/>
              <a:t>Who is doing the work (volunteers, hired trail crews, partner groups)</a:t>
            </a:r>
            <a:endParaRPr/>
          </a:p>
          <a:p>
            <a:pPr indent="-228600" lvl="1" marL="685800" rtl="0" algn="l">
              <a:lnSpc>
                <a:spcPct val="90000"/>
              </a:lnSpc>
              <a:spcBef>
                <a:spcPts val="500"/>
              </a:spcBef>
              <a:spcAft>
                <a:spcPts val="0"/>
              </a:spcAft>
              <a:buClr>
                <a:schemeClr val="dk1"/>
              </a:buClr>
              <a:buSzPts val="2400"/>
              <a:buChar char="•"/>
            </a:pPr>
            <a:r>
              <a:rPr lang="en-US"/>
              <a:t>What type of work will be performed?</a:t>
            </a:r>
            <a:endParaRPr b="1" sz="2800"/>
          </a:p>
          <a:p>
            <a:pPr indent="0" lvl="1" marL="457200" rtl="0" algn="l">
              <a:lnSpc>
                <a:spcPct val="90000"/>
              </a:lnSpc>
              <a:spcBef>
                <a:spcPts val="500"/>
              </a:spcBef>
              <a:spcAft>
                <a:spcPts val="0"/>
              </a:spcAft>
              <a:buClr>
                <a:schemeClr val="dk1"/>
              </a:buClr>
              <a:buSzPts val="2800"/>
              <a:buNone/>
            </a:pPr>
            <a:r>
              <a:rPr b="1" lang="en-US" sz="2800"/>
              <a:t>Project Cost/Budget</a:t>
            </a:r>
            <a:endParaRPr/>
          </a:p>
          <a:p>
            <a:pPr indent="-228600" lvl="1" marL="685800" rtl="0" algn="l">
              <a:lnSpc>
                <a:spcPct val="90000"/>
              </a:lnSpc>
              <a:spcBef>
                <a:spcPts val="500"/>
              </a:spcBef>
              <a:spcAft>
                <a:spcPts val="0"/>
              </a:spcAft>
              <a:buClr>
                <a:schemeClr val="dk1"/>
              </a:buClr>
              <a:buSzPts val="2400"/>
              <a:buChar char="•"/>
            </a:pPr>
            <a:r>
              <a:rPr lang="en-US"/>
              <a:t>How will you generate required match for your project?</a:t>
            </a:r>
            <a:endParaRPr/>
          </a:p>
          <a:p>
            <a:pPr indent="-228600" lvl="1" marL="685800" rtl="0" algn="l">
              <a:lnSpc>
                <a:spcPct val="90000"/>
              </a:lnSpc>
              <a:spcBef>
                <a:spcPts val="500"/>
              </a:spcBef>
              <a:spcAft>
                <a:spcPts val="0"/>
              </a:spcAft>
              <a:buClr>
                <a:schemeClr val="dk1"/>
              </a:buClr>
              <a:buSzPts val="2400"/>
              <a:buChar char="•"/>
            </a:pPr>
            <a:r>
              <a:rPr lang="en-US"/>
              <a:t>Do you need to purchase materials, supplies, or tools to complete the project?  If so, cost estimate.</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76200" lvl="1" marL="685800" rtl="0" algn="l">
              <a:lnSpc>
                <a:spcPct val="90000"/>
              </a:lnSpc>
              <a:spcBef>
                <a:spcPts val="500"/>
              </a:spcBef>
              <a:spcAft>
                <a:spcPts val="0"/>
              </a:spcAft>
              <a:buClr>
                <a:schemeClr val="dk1"/>
              </a:buClr>
              <a:buSzPts val="2400"/>
              <a:buNone/>
            </a:pPr>
            <a:r>
              <a:t/>
            </a:r>
            <a:endParaRPr/>
          </a:p>
          <a:p>
            <a:pPr indent="0" lvl="1" marL="4572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49" name="Google Shape;149;p9"/>
          <p:cNvPicPr preferRelativeResize="0"/>
          <p:nvPr/>
        </p:nvPicPr>
        <p:blipFill rotWithShape="1">
          <a:blip r:embed="rId3">
            <a:alphaModFix/>
          </a:blip>
          <a:srcRect b="0" l="0" r="0" t="0"/>
          <a:stretch/>
        </p:blipFill>
        <p:spPr>
          <a:xfrm>
            <a:off x="8485356" y="1605064"/>
            <a:ext cx="3217424" cy="428989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2022-01-13T22:38:41Z</dcterms:created>
  <dc:creator>Jennifer</dc:creator>
</cp:coreProperties>
</file>