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handoutMasterIdLst>
    <p:handoutMasterId r:id="rId46"/>
  </p:handoutMasterIdLst>
  <p:sldIdLst>
    <p:sldId id="353" r:id="rId5"/>
    <p:sldId id="354" r:id="rId6"/>
    <p:sldId id="355" r:id="rId7"/>
    <p:sldId id="356" r:id="rId8"/>
    <p:sldId id="467" r:id="rId9"/>
    <p:sldId id="468" r:id="rId10"/>
    <p:sldId id="466" r:id="rId11"/>
    <p:sldId id="470" r:id="rId12"/>
    <p:sldId id="473" r:id="rId13"/>
    <p:sldId id="474" r:id="rId14"/>
    <p:sldId id="475" r:id="rId15"/>
    <p:sldId id="500" r:id="rId16"/>
    <p:sldId id="476" r:id="rId17"/>
    <p:sldId id="469" r:id="rId18"/>
    <p:sldId id="520" r:id="rId19"/>
    <p:sldId id="479" r:id="rId20"/>
    <p:sldId id="483" r:id="rId21"/>
    <p:sldId id="489" r:id="rId22"/>
    <p:sldId id="485" r:id="rId23"/>
    <p:sldId id="484" r:id="rId24"/>
    <p:sldId id="486" r:id="rId25"/>
    <p:sldId id="490" r:id="rId26"/>
    <p:sldId id="488" r:id="rId27"/>
    <p:sldId id="491" r:id="rId28"/>
    <p:sldId id="493" r:id="rId29"/>
    <p:sldId id="478" r:id="rId30"/>
    <p:sldId id="494" r:id="rId31"/>
    <p:sldId id="501" r:id="rId32"/>
    <p:sldId id="505" r:id="rId33"/>
    <p:sldId id="509" r:id="rId34"/>
    <p:sldId id="517" r:id="rId35"/>
    <p:sldId id="516" r:id="rId36"/>
    <p:sldId id="518" r:id="rId37"/>
    <p:sldId id="513" r:id="rId38"/>
    <p:sldId id="510" r:id="rId39"/>
    <p:sldId id="519" r:id="rId40"/>
    <p:sldId id="511" r:id="rId41"/>
    <p:sldId id="496" r:id="rId42"/>
    <p:sldId id="464" r:id="rId43"/>
    <p:sldId id="465" r:id="rId44"/>
  </p:sldIdLst>
  <p:sldSz cx="9144000" cy="6858000" type="screen4x3"/>
  <p:notesSz cx="6858000" cy="9144000"/>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 Warren" initials="KW" lastIdx="14" clrIdx="0">
    <p:extLst>
      <p:ext uri="{19B8F6BF-5375-455C-9EA6-DF929625EA0E}">
        <p15:presenceInfo xmlns:p15="http://schemas.microsoft.com/office/powerpoint/2012/main" userId="12501fc4b49c469b" providerId="Windows Live"/>
      </p:ext>
    </p:extLst>
  </p:cmAuthor>
  <p:cmAuthor id="2" name="Kristin Warren" initials="KW [2]" lastIdx="17" clrIdx="1">
    <p:extLst>
      <p:ext uri="{19B8F6BF-5375-455C-9EA6-DF929625EA0E}">
        <p15:presenceInfo xmlns:p15="http://schemas.microsoft.com/office/powerpoint/2012/main" userId="Kristin Warren" providerId="None"/>
      </p:ext>
    </p:extLst>
  </p:cmAuthor>
  <p:cmAuthor id="3" name="Tara Kai" initials="TK" lastIdx="35" clrIdx="2">
    <p:extLst>
      <p:ext uri="{19B8F6BF-5375-455C-9EA6-DF929625EA0E}">
        <p15:presenceInfo xmlns:p15="http://schemas.microsoft.com/office/powerpoint/2012/main" userId="Tara Kai" providerId="None"/>
      </p:ext>
    </p:extLst>
  </p:cmAuthor>
  <p:cmAuthor id="4" name="Tara Kai" initials="TK [2]" lastIdx="15" clrIdx="3">
    <p:extLst>
      <p:ext uri="{19B8F6BF-5375-455C-9EA6-DF929625EA0E}">
        <p15:presenceInfo xmlns:p15="http://schemas.microsoft.com/office/powerpoint/2012/main" userId="S::tkai@solersrg.com::771da4d5-378e-48df-aa2a-52b817ebdd48" providerId="AD"/>
      </p:ext>
    </p:extLst>
  </p:cmAuthor>
  <p:cmAuthor id="5" name="Hackney, Tyler - FS" initials="HTF" lastIdx="1" clrIdx="4">
    <p:extLst>
      <p:ext uri="{19B8F6BF-5375-455C-9EA6-DF929625EA0E}">
        <p15:presenceInfo xmlns:p15="http://schemas.microsoft.com/office/powerpoint/2012/main" userId="S::tyler.hackney@usda.gov::5f5d1d32-3d0b-47fc-be8a-549aca0f50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6231"/>
    <a:srgbClr val="FDD600"/>
    <a:srgbClr val="888888"/>
    <a:srgbClr val="818181"/>
    <a:srgbClr val="838383"/>
    <a:srgbClr val="828282"/>
    <a:srgbClr val="939393"/>
    <a:srgbClr val="8F8F8F"/>
    <a:srgbClr val="996633"/>
    <a:srgbClr val="6845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F78C58-33FF-4128-B3A8-6C4A3BD7029E}" v="1" dt="2023-02-02T22:28:14.0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49195" autoAdjust="0"/>
  </p:normalViewPr>
  <p:slideViewPr>
    <p:cSldViewPr snapToGrid="0">
      <p:cViewPr varScale="1">
        <p:scale>
          <a:sx n="54" d="100"/>
          <a:sy n="54" d="100"/>
        </p:scale>
        <p:origin x="3216" y="78"/>
      </p:cViewPr>
      <p:guideLst>
        <p:guide orient="horz" pos="2184"/>
        <p:guide pos="2880"/>
      </p:guideLst>
    </p:cSldViewPr>
  </p:slideViewPr>
  <p:outlineViewPr>
    <p:cViewPr>
      <p:scale>
        <a:sx n="33" d="100"/>
        <a:sy n="33" d="100"/>
      </p:scale>
      <p:origin x="0" y="-11022"/>
    </p:cViewPr>
  </p:outlineViewPr>
  <p:notesTextViewPr>
    <p:cViewPr>
      <p:scale>
        <a:sx n="3" d="2"/>
        <a:sy n="3" d="2"/>
      </p:scale>
      <p:origin x="0" y="-2304"/>
    </p:cViewPr>
  </p:notesTextViewPr>
  <p:sorterViewPr>
    <p:cViewPr varScale="1">
      <p:scale>
        <a:sx n="1" d="1"/>
        <a:sy n="1" d="1"/>
      </p:scale>
      <p:origin x="0" y="-4710"/>
    </p:cViewPr>
  </p:sorter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in, Eva - FS, MT" userId="243c4a82-df23-4e6e-84ce-52406a422146" providerId="ADAL" clId="{AAF78C58-33FF-4128-B3A8-6C4A3BD7029E}"/>
    <pc:docChg chg="undo custSel modSld">
      <pc:chgData name="Masin, Eva - FS, MT" userId="243c4a82-df23-4e6e-84ce-52406a422146" providerId="ADAL" clId="{AAF78C58-33FF-4128-B3A8-6C4A3BD7029E}" dt="2023-02-02T22:30:25.818" v="370" actId="20577"/>
      <pc:docMkLst>
        <pc:docMk/>
      </pc:docMkLst>
      <pc:sldChg chg="modNotesTx">
        <pc:chgData name="Masin, Eva - FS, MT" userId="243c4a82-df23-4e6e-84ce-52406a422146" providerId="ADAL" clId="{AAF78C58-33FF-4128-B3A8-6C4A3BD7029E}" dt="2023-02-02T22:17:59.728" v="68" actId="6549"/>
        <pc:sldMkLst>
          <pc:docMk/>
          <pc:sldMk cId="2007460440" sldId="475"/>
        </pc:sldMkLst>
      </pc:sldChg>
      <pc:sldChg chg="modNotesTx">
        <pc:chgData name="Masin, Eva - FS, MT" userId="243c4a82-df23-4e6e-84ce-52406a422146" providerId="ADAL" clId="{AAF78C58-33FF-4128-B3A8-6C4A3BD7029E}" dt="2023-02-02T22:30:25.818" v="370" actId="20577"/>
        <pc:sldMkLst>
          <pc:docMk/>
          <pc:sldMk cId="815971025" sldId="496"/>
        </pc:sldMkLst>
      </pc:sldChg>
      <pc:sldChg chg="modNotesTx">
        <pc:chgData name="Masin, Eva - FS, MT" userId="243c4a82-df23-4e6e-84ce-52406a422146" providerId="ADAL" clId="{AAF78C58-33FF-4128-B3A8-6C4A3BD7029E}" dt="2023-02-02T22:23:31.535" v="74" actId="20577"/>
        <pc:sldMkLst>
          <pc:docMk/>
          <pc:sldMk cId="736432544" sldId="5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AD0619-FD6E-4865-AF08-9B98C15B44EA}" type="datetimeFigureOut">
              <a:rPr lang="en-US" smtClean="0"/>
              <a:t>3/7/2023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E7B5DB-F9A8-46E6-8B92-60233AAFB2B2}" type="slidenum">
              <a:rPr lang="en-US" smtClean="0"/>
              <a:t>‹#›</a:t>
            </a:fld>
            <a:endParaRPr lang="en-US" dirty="0"/>
          </a:p>
        </p:txBody>
      </p:sp>
    </p:spTree>
    <p:extLst>
      <p:ext uri="{BB962C8B-B14F-4D97-AF65-F5344CB8AC3E}">
        <p14:creationId xmlns:p14="http://schemas.microsoft.com/office/powerpoint/2010/main" val="971216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902B3-F376-4361-934A-72D9C1B20E61}" type="datetimeFigureOut">
              <a:rPr lang="en-US" smtClean="0"/>
              <a:t>3/7/2023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4BB796-91B9-4C7F-96D7-460D7CC8B91D}" type="slidenum">
              <a:rPr lang="en-US" smtClean="0"/>
              <a:t>‹#›</a:t>
            </a:fld>
            <a:endParaRPr lang="en-US" dirty="0"/>
          </a:p>
        </p:txBody>
      </p:sp>
    </p:spTree>
    <p:extLst>
      <p:ext uri="{BB962C8B-B14F-4D97-AF65-F5344CB8AC3E}">
        <p14:creationId xmlns:p14="http://schemas.microsoft.com/office/powerpoint/2010/main" val="3669088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Welcome to Module 6 of the "Developing Thinking Sawyers” course. This module is designed to give you an introduction to selecting and using wedges. Wedges provide a mechanical advantage during felling or bucking operations. Understanding the use of wedges is a key component of being a “thinking sawyer.”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4BB796-91B9-4C7F-96D7-460D7CC8B91D}" type="slidenum">
              <a:rPr lang="en-US" smtClean="0"/>
              <a:t>1</a:t>
            </a:fld>
            <a:endParaRPr lang="en-US" dirty="0"/>
          </a:p>
        </p:txBody>
      </p:sp>
    </p:spTree>
    <p:extLst>
      <p:ext uri="{BB962C8B-B14F-4D97-AF65-F5344CB8AC3E}">
        <p14:creationId xmlns:p14="http://schemas.microsoft.com/office/powerpoint/2010/main" val="41252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kern="1200" dirty="0">
                <a:solidFill>
                  <a:srgbClr val="000000"/>
                </a:solidFill>
                <a:effectLst/>
                <a:latin typeface="Calibri" panose="020F0502020204030204" pitchFamily="34" charset="0"/>
                <a:ea typeface="+mn-ea"/>
              </a:rPr>
              <a:t>The grooves in rifled wedges are designed to help keep them aligned when you stack the wedges. If you use a rifled wedge singly, the rifling can become damaged, hampering the ability to stack two rifled wedges.</a:t>
            </a:r>
            <a:endParaRPr lang="en-US" sz="1800" dirty="0">
              <a:effectLst/>
              <a:latin typeface="Times New Roman" panose="02020603050405020304" pitchFamily="18" charset="0"/>
              <a:ea typeface="Times New Roman" panose="02020603050405020304" pitchFamily="18" charset="0"/>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954BB796-91B9-4C7F-96D7-460D7CC8B91D}" type="slidenum">
              <a:rPr lang="en-US" smtClean="0"/>
              <a:t>10</a:t>
            </a:fld>
            <a:endParaRPr lang="en-US" dirty="0"/>
          </a:p>
        </p:txBody>
      </p:sp>
    </p:spTree>
    <p:extLst>
      <p:ext uri="{BB962C8B-B14F-4D97-AF65-F5344CB8AC3E}">
        <p14:creationId xmlns:p14="http://schemas.microsoft.com/office/powerpoint/2010/main" val="51262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Hardhead wedges have a plate of steel and metal inserted at the back of the wedge to transfer energy more efficiently. Hardhead wedges are effective for lifting large trees.</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800"/>
              </a:spcAft>
            </a:pPr>
            <a:r>
              <a:rPr lang="en-US" sz="1800" b="1" dirty="0">
                <a:solidFill>
                  <a:srgbClr val="538135"/>
                </a:solidFill>
                <a:effectLst/>
                <a:latin typeface="Trebuchet MS" panose="020B0603020202020204" pitchFamily="34" charset="0"/>
                <a:ea typeface="Times New Roman" panose="02020603050405020304" pitchFamily="18" charset="0"/>
                <a:cs typeface="Times New Roman" panose="02020603050405020304" pitchFamily="18" charset="0"/>
              </a:rPr>
              <a:t>Shims</a:t>
            </a:r>
          </a:p>
          <a:p>
            <a:pPr marL="0" marR="0">
              <a:spcBef>
                <a:spcPts val="600"/>
              </a:spcBef>
              <a:spcAft>
                <a:spcPts val="600"/>
              </a:spcAft>
            </a:pPr>
            <a:r>
              <a:rPr lang="en-US" sz="1800" b="1" dirty="0">
                <a:solidFill>
                  <a:srgbClr val="4C7826"/>
                </a:solidFill>
                <a:effectLst/>
                <a:latin typeface="Calibri" panose="020F0502020204030204" pitchFamily="34" charset="0"/>
                <a:ea typeface="Calibri" panose="020F0502020204030204" pitchFamily="34" charset="0"/>
                <a:cs typeface="Times New Roman" panose="02020603050405020304" pitchFamily="18" charset="0"/>
              </a:rPr>
              <a:t>Say:</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Shims are made of short sections of old wedges and are used in combination with a standard wedge. You can use them on small-diameter trees when you cannot insert two full-size wedges.</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2000" b="1" cap="small" baseline="0" dirty="0">
                <a:solidFill>
                  <a:srgbClr val="4C7826"/>
                </a:solidFill>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we will discuss wedge safety and techniques.</a:t>
            </a:r>
          </a:p>
          <a:p>
            <a:endParaRPr lang="en-US" sz="1800" b="1"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4BB796-91B9-4C7F-96D7-460D7CC8B91D}" type="slidenum">
              <a:rPr lang="en-US" smtClean="0"/>
              <a:t>11</a:t>
            </a:fld>
            <a:endParaRPr lang="en-US" dirty="0"/>
          </a:p>
        </p:txBody>
      </p:sp>
    </p:spTree>
    <p:extLst>
      <p:ext uri="{BB962C8B-B14F-4D97-AF65-F5344CB8AC3E}">
        <p14:creationId xmlns:p14="http://schemas.microsoft.com/office/powerpoint/2010/main" val="2994932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Safety is always a priority when conducting saw operations, and this includes the use of wedges.</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using wedges in felling operations, take special care to evaluate overhead hazards, including limbs, dead or unstable tops, or loose bark. Bark can become dislodged by vibrations produced from driving a wedge.</a:t>
            </a:r>
          </a:p>
          <a:p>
            <a:pPr marL="91440" marR="0">
              <a:spcBef>
                <a:spcPts val="0"/>
              </a:spcBef>
              <a:spcAft>
                <a:spcPts val="600"/>
              </a:spcAft>
            </a:pPr>
            <a:endParaRPr lang="en-US" sz="1800" b="0" i="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91440" marR="0">
              <a:spcBef>
                <a:spcPts val="0"/>
              </a:spcBef>
              <a:spcAft>
                <a:spcPts val="600"/>
              </a:spcAft>
            </a:pPr>
            <a:r>
              <a:rPr lang="en-US" sz="1800" b="1" i="1" dirty="0">
                <a:solidFill>
                  <a:srgbClr val="538135"/>
                </a:solidFill>
                <a:effectLst/>
                <a:latin typeface="Trebuchet MS" panose="020B0603020202020204" pitchFamily="34" charset="0"/>
                <a:ea typeface="Times New Roman" panose="02020603050405020304" pitchFamily="18" charset="0"/>
                <a:cs typeface="Times New Roman" panose="02020603050405020304" pitchFamily="18" charset="0"/>
              </a:rPr>
              <a:t>General Safety</a:t>
            </a:r>
          </a:p>
          <a:p>
            <a:pPr marL="742950" marR="0" lvl="1"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Always wear eye protection when driving wedges.</a:t>
            </a:r>
          </a:p>
          <a:p>
            <a:pPr marL="742950" marR="0" lvl="1"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Check wedges for any damage before beginning a job.</a:t>
            </a:r>
          </a:p>
          <a:p>
            <a:pPr marL="742950" marR="0" lvl="1"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Do not use cracked or damaged wedges.</a:t>
            </a:r>
          </a:p>
          <a:p>
            <a:pPr marL="377190" marR="0" indent="-285750">
              <a:spcBef>
                <a:spcPts val="0"/>
              </a:spcBef>
              <a:spcAft>
                <a:spcPts val="600"/>
              </a:spcAft>
              <a:buFont typeface="Arial" panose="020B0604020202020204" pitchFamily="34" charset="0"/>
              <a:buChar char="•"/>
            </a:pPr>
            <a:endParaRPr lang="en-US" sz="1800" b="1" i="1" dirty="0">
              <a:solidFill>
                <a:srgbClr val="538135"/>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91440" marR="0">
              <a:spcBef>
                <a:spcPts val="0"/>
              </a:spcBef>
              <a:spcAft>
                <a:spcPts val="600"/>
              </a:spcAft>
            </a:pPr>
            <a:r>
              <a:rPr lang="en-US" sz="1800" b="1" i="1" dirty="0">
                <a:solidFill>
                  <a:srgbClr val="538135"/>
                </a:solidFill>
                <a:effectLst/>
                <a:latin typeface="Trebuchet MS" panose="020B0603020202020204" pitchFamily="34" charset="0"/>
                <a:ea typeface="Times New Roman" panose="02020603050405020304" pitchFamily="18" charset="0"/>
                <a:cs typeface="Times New Roman" panose="02020603050405020304" pitchFamily="18" charset="0"/>
              </a:rPr>
              <a:t>Wedging Techniques</a:t>
            </a:r>
          </a:p>
          <a:p>
            <a:pPr marL="742950" marR="0" lvl="1"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Remove thick bark before wedging to help prevent the wedge from crushing the bark instead of providing lift.</a:t>
            </a:r>
          </a:p>
          <a:p>
            <a:pPr marL="742950" marR="0" lvl="1"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Drive the wedge by striking it squarely on the head to help prevent it from popping out. If the kerf is already under compression, drive the wedge carefully to prevent it from flying out of the kerf when struck.</a:t>
            </a:r>
          </a:p>
          <a:p>
            <a:pPr marL="742950" marR="0" lvl="1"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Place wedges adjacent to each other and strike them alternately. This is an efficient wedging method that uses the least amount of effort.</a:t>
            </a:r>
          </a:p>
          <a:p>
            <a:pPr marL="742950" marR="0" lvl="1"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Carry at least three wedges with you (recommended). The number of wedges you need will depend on saw operations and must be part of the wedging plan.</a:t>
            </a:r>
          </a:p>
          <a:p>
            <a:pPr marL="742950" marR="0" lvl="1"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Stack wedges to increase the amount of lift (if necessary). It is a common practice to cross wedges to lessen the likelihood of a wedge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popping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out of the kerf when struck.</a:t>
            </a:r>
          </a:p>
          <a:p>
            <a:pPr marL="742950" marR="0" lvl="1"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 sawdust between stacked wedges to add friction and reduce the likelihood that a wedge will pop out of the kerf.</a:t>
            </a:r>
          </a:p>
          <a:p>
            <a:pPr marL="742950" marR="0" lvl="1"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Stacking more than two wedges makes them unstable. Do not stack more than two.</a:t>
            </a:r>
          </a:p>
          <a:p>
            <a:pPr marL="742950" marR="0" lvl="1"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Using an ax with the proper weight and handle length is imperative.</a:t>
            </a:r>
          </a:p>
          <a:p>
            <a:pPr marL="742950" marR="0" lvl="1"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Plastic wedges can break. If you can drive a long wedge only a short way into the saw kerf, most of the wedge’s length will be exposed, and a misplaced blow can break it.</a:t>
            </a:r>
          </a:p>
          <a:p>
            <a:pPr marL="0" marR="0">
              <a:spcBef>
                <a:spcPts val="600"/>
              </a:spcBef>
              <a:spcAft>
                <a:spcPts val="600"/>
              </a:spcAft>
            </a:pPr>
            <a:endParaRPr lang="en-US" sz="2000" b="1" dirty="0">
              <a:solidFill>
                <a:srgbClr val="4C782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2000" b="1" cap="small" baseline="0" dirty="0">
                <a:solidFill>
                  <a:srgbClr val="4C7826"/>
                </a:solidFill>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we will discuss different uses for wedges.</a:t>
            </a:r>
          </a:p>
          <a:p>
            <a:pPr marL="342900" marR="0" lvl="0" indent="-342900">
              <a:spcBef>
                <a:spcPts val="200"/>
              </a:spcBef>
              <a:spcAft>
                <a:spcPts val="200"/>
              </a:spcAft>
              <a:buFont typeface="Wingdings" panose="05000000000000000000"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54BB796-91B9-4C7F-96D7-460D7CC8B91D}" type="slidenum">
              <a:rPr lang="en-US" smtClean="0"/>
              <a:t>12</a:t>
            </a:fld>
            <a:endParaRPr lang="en-US" dirty="0"/>
          </a:p>
        </p:txBody>
      </p:sp>
    </p:spTree>
    <p:extLst>
      <p:ext uri="{BB962C8B-B14F-4D97-AF65-F5344CB8AC3E}">
        <p14:creationId xmlns:p14="http://schemas.microsoft.com/office/powerpoint/2010/main" val="3738680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9F11A8-ED99-463F-8C95-05C48419EC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Wedge placement is not a thoughtless process of just trying to keep the kerf open. You carefully plan wedge use and placement during the OHLEC size-up process.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kern="1200" dirty="0">
                <a:solidFill>
                  <a:srgbClr val="000000"/>
                </a:solidFill>
                <a:effectLst/>
                <a:latin typeface="Calibri" panose="020F0502020204030204" pitchFamily="34" charset="0"/>
                <a:ea typeface="+mn-ea"/>
                <a:cs typeface="+mn-cs"/>
              </a:rPr>
              <a:t>Sawyers most commonly use wedges to manage compressive forces in one form or another: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200"/>
              </a:spcBef>
              <a:spcAft>
                <a:spcPts val="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bucking, you can use wedges to counteract the effects of compression by maintaining an open saw kerf.</a:t>
            </a:r>
          </a:p>
          <a:p>
            <a:pPr marL="285750" marR="0" lvl="0" indent="-285750">
              <a:spcBef>
                <a:spcPts val="200"/>
              </a:spcBef>
              <a:spcAft>
                <a:spcPts val="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bucking operations, you can use hanging wedges to prevent the bole from twisting or rolling and damaging or pinching the saw.</a:t>
            </a:r>
          </a:p>
          <a:p>
            <a:pPr marL="285750" marR="0" lvl="0" indent="-285750">
              <a:spcBef>
                <a:spcPts val="200"/>
              </a:spcBef>
              <a:spcAft>
                <a:spcPts val="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felling operations, you can use wedges to prevent a tree from sitting back and pinching the saw bar.</a:t>
            </a:r>
          </a:p>
          <a:p>
            <a:pPr marL="285750" marR="0" lvl="0" indent="-285750">
              <a:spcBef>
                <a:spcPts val="200"/>
              </a:spcBef>
              <a:spcAft>
                <a:spcPts val="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felling operations, you can use wedges to lift the back of the tree and redistribute the center weight of the tree forward into the undercut.</a:t>
            </a:r>
          </a:p>
          <a:p>
            <a:pPr marL="285750" marR="0" lvl="0" indent="-285750">
              <a:spcBef>
                <a:spcPts val="200"/>
              </a:spcBef>
              <a:spcAft>
                <a:spcPts val="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felling operations, placing a wedge loosely in the back cut can help indicate movement in the tree.</a:t>
            </a:r>
          </a:p>
          <a:p>
            <a:pPr marL="285750" marR="0" lvl="0" indent="-285750">
              <a:spcBef>
                <a:spcPts val="200"/>
              </a:spcBef>
              <a:spcAft>
                <a:spcPts val="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On side leaning trees, placing wedges behind and parallel to the hinge helps to stabilize the hinge and support the weight of the tree. Place these wedges snugly rather than driving them.</a:t>
            </a:r>
          </a:p>
          <a:p>
            <a:pPr marL="0" marR="0" lvl="0" indent="0">
              <a:spcBef>
                <a:spcPts val="200"/>
              </a:spcBef>
              <a:spcAft>
                <a:spcPts val="200"/>
              </a:spcAft>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4BB796-91B9-4C7F-96D7-460D7CC8B91D}" type="slidenum">
              <a:rPr lang="en-US" smtClean="0"/>
              <a:t>14</a:t>
            </a:fld>
            <a:endParaRPr lang="en-US" dirty="0"/>
          </a:p>
        </p:txBody>
      </p:sp>
    </p:spTree>
    <p:extLst>
      <p:ext uri="{BB962C8B-B14F-4D97-AF65-F5344CB8AC3E}">
        <p14:creationId xmlns:p14="http://schemas.microsoft.com/office/powerpoint/2010/main" val="1909380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Place the wedge into a saw kerf in the compression zone of a log when bucking. Placing the wedge correctly is important for maximizing the mechanical advantage.</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must cut deeply enough for the wedge to fit into the kerf without contacting the saw.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Set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drive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wedge by striking it with the back of an ax head. Once you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set</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wedge, you can complete a bucking cut without pinching the saw because the wedge prevents compression from closing the kerf.</a:t>
            </a:r>
          </a:p>
          <a:p>
            <a:pPr marL="0" marR="0">
              <a:spcBef>
                <a:spcPts val="600"/>
              </a:spcBef>
              <a:spcAft>
                <a:spcPts val="600"/>
              </a:spcAft>
            </a:pPr>
            <a:endParaRPr lang="en-US" sz="180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endParaRPr lang="en-US" dirty="0"/>
          </a:p>
        </p:txBody>
      </p:sp>
      <p:sp>
        <p:nvSpPr>
          <p:cNvPr id="4" name="Slide Number Placeholder 3"/>
          <p:cNvSpPr>
            <a:spLocks noGrp="1"/>
          </p:cNvSpPr>
          <p:nvPr>
            <p:ph type="sldNum" sz="quarter" idx="5"/>
          </p:nvPr>
        </p:nvSpPr>
        <p:spPr/>
        <p:txBody>
          <a:bodyPr/>
          <a:lstStyle/>
          <a:p>
            <a:fld id="{954BB796-91B9-4C7F-96D7-460D7CC8B91D}" type="slidenum">
              <a:rPr lang="en-US" smtClean="0"/>
              <a:t>15</a:t>
            </a:fld>
            <a:endParaRPr lang="en-US" dirty="0"/>
          </a:p>
        </p:txBody>
      </p:sp>
    </p:spTree>
    <p:extLst>
      <p:ext uri="{BB962C8B-B14F-4D97-AF65-F5344CB8AC3E}">
        <p14:creationId xmlns:p14="http://schemas.microsoft.com/office/powerpoint/2010/main" val="1704091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kern="1200" dirty="0">
                <a:solidFill>
                  <a:srgbClr val="000000"/>
                </a:solidFill>
                <a:effectLst/>
                <a:latin typeface="Calibri" panose="020F0502020204030204" pitchFamily="34" charset="0"/>
                <a:ea typeface="+mn-ea"/>
                <a:cs typeface="+mn-cs"/>
              </a:rPr>
              <a:t>In top bind situations, start a wedge as soon as you can, and add more wedges as needed. Additional wedges placed parallel to each other provide even more separating force.</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kern="1200" dirty="0">
                <a:solidFill>
                  <a:srgbClr val="000000"/>
                </a:solidFill>
                <a:effectLst/>
                <a:latin typeface="Calibri" panose="020F0502020204030204" pitchFamily="34" charset="0"/>
                <a:ea typeface="+mn-ea"/>
                <a:cs typeface="+mn-cs"/>
              </a:rPr>
              <a:t>Once you place these wedges, alternate striking each wedge. The kerf will open as you drive the wedges deeper, reducing the compressive forces on the other wedges. Develop an alternating pattern that enables you to drive each wedge deeper into the kerf when you strike it. You can overcome a lot of compression with this technique.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endParaRPr lang="en-US" sz="180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54BB796-91B9-4C7F-96D7-460D7CC8B91D}" type="slidenum">
              <a:rPr lang="en-US" smtClean="0"/>
              <a:t>16</a:t>
            </a:fld>
            <a:endParaRPr lang="en-US" dirty="0"/>
          </a:p>
        </p:txBody>
      </p:sp>
    </p:spTree>
    <p:extLst>
      <p:ext uri="{BB962C8B-B14F-4D97-AF65-F5344CB8AC3E}">
        <p14:creationId xmlns:p14="http://schemas.microsoft.com/office/powerpoint/2010/main" val="4006411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kern="1200" dirty="0">
                <a:solidFill>
                  <a:srgbClr val="000000"/>
                </a:solidFill>
                <a:effectLst/>
                <a:latin typeface="Calibri" panose="020F0502020204030204" pitchFamily="34" charset="0"/>
                <a:ea typeface="+mn-ea"/>
                <a:cs typeface="+mn-cs"/>
              </a:rPr>
              <a:t>If a log has a top and side bind, place wedges at both compression points to prevent the kerf from closing at either bind. Place multiple wedges in this compression area to provide the best mechanical advantage. Multiple wedges help spread the forces required to open the kerf instead of concentrating all the forces on one wedge.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954BB796-91B9-4C7F-96D7-460D7CC8B91D}" type="slidenum">
              <a:rPr lang="en-US" smtClean="0"/>
              <a:t>17</a:t>
            </a:fld>
            <a:endParaRPr lang="en-US" dirty="0"/>
          </a:p>
        </p:txBody>
      </p:sp>
    </p:spTree>
    <p:extLst>
      <p:ext uri="{BB962C8B-B14F-4D97-AF65-F5344CB8AC3E}">
        <p14:creationId xmlns:p14="http://schemas.microsoft.com/office/powerpoint/2010/main" val="230135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70D5E22-5D88-418E-89E2-012A076254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tree that does not have forward lean will require one or more wedges to move its center of weight past the front of the hinge, allowing the tree to fall into the lay. This is referred to as “overcoming the back lean.”</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2444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you drive a wedge into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backcut</a:t>
            </a:r>
            <a:r>
              <a:rPr lang="en-US" sz="1800" dirty="0">
                <a:effectLst/>
                <a:latin typeface="Calibri" panose="020F0502020204030204" pitchFamily="34" charset="0"/>
                <a:ea typeface="Calibri" panose="020F0502020204030204" pitchFamily="34" charset="0"/>
                <a:cs typeface="Times New Roman" panose="02020603050405020304" pitchFamily="18" charset="0"/>
              </a:rPr>
              <a:t> during felling operations, the force developed effectively lifts the back of the tree and moves (rotates on the hinge) the top of the tree forward. This redistributes the center weight of the tree forward into the undercut.</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facilitate this movement, time the cadence of your strike with the forward rocking of the tree. Take special care to watch for limbs, bark, or tops that may be knocked loose. Also, be particularly careful when driving wedges while standing under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bad</a:t>
            </a:r>
            <a:r>
              <a:rPr lang="en-US" sz="1800" dirty="0">
                <a:effectLst/>
                <a:latin typeface="Calibri" panose="020F0502020204030204" pitchFamily="34" charset="0"/>
                <a:ea typeface="Calibri" panose="020F0502020204030204" pitchFamily="34" charset="0"/>
                <a:cs typeface="Times New Roman" panose="02020603050405020304" pitchFamily="18" charset="0"/>
              </a:rPr>
              <a:t> side of the tree.</a:t>
            </a:r>
          </a:p>
          <a:p>
            <a:pPr marL="0" marR="0">
              <a:spcBef>
                <a:spcPts val="600"/>
              </a:spcBef>
              <a:spcAft>
                <a:spcPts val="6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54BB796-91B9-4C7F-96D7-460D7CC8B91D}" type="slidenum">
              <a:rPr lang="en-US" smtClean="0"/>
              <a:t>19</a:t>
            </a:fld>
            <a:endParaRPr lang="en-US" dirty="0"/>
          </a:p>
        </p:txBody>
      </p:sp>
    </p:spTree>
    <p:extLst>
      <p:ext uri="{BB962C8B-B14F-4D97-AF65-F5344CB8AC3E}">
        <p14:creationId xmlns:p14="http://schemas.microsoft.com/office/powerpoint/2010/main" val="552773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small" baseline="0" dirty="0"/>
              <a:t>Review</a:t>
            </a:r>
          </a:p>
          <a:p>
            <a:r>
              <a:rPr lang="en-US" b="0" dirty="0"/>
              <a:t>Review the module topics listed on the slide.</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Transition:</a:t>
            </a:r>
            <a:endParaRPr lang="en-US" sz="1800" cap="small"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review the objectives we have for this module. </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954BB796-91B9-4C7F-96D7-460D7CC8B91D}" type="slidenum">
              <a:rPr lang="en-US" smtClean="0"/>
              <a:t>2</a:t>
            </a:fld>
            <a:endParaRPr lang="en-US" dirty="0"/>
          </a:p>
        </p:txBody>
      </p:sp>
    </p:spTree>
    <p:extLst>
      <p:ext uri="{BB962C8B-B14F-4D97-AF65-F5344CB8AC3E}">
        <p14:creationId xmlns:p14="http://schemas.microsoft.com/office/powerpoint/2010/main" val="234798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trees with side lean, place a stabilizing wedge under the lean, parallel to and behind the hinge. This can prevent the hinge from failing due to the side weight of the tree. Do not drive this wedge too far in or it may break the hinge. The goal is to support the hinge and not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lift</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side of the tree. You may have to add more wedges, depending on the amount of side lean and the support needed.</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54BB796-91B9-4C7F-96D7-460D7CC8B91D}" type="slidenum">
              <a:rPr lang="en-US" smtClean="0"/>
              <a:t>20</a:t>
            </a:fld>
            <a:endParaRPr lang="en-US" dirty="0"/>
          </a:p>
        </p:txBody>
      </p:sp>
    </p:spTree>
    <p:extLst>
      <p:ext uri="{BB962C8B-B14F-4D97-AF65-F5344CB8AC3E}">
        <p14:creationId xmlns:p14="http://schemas.microsoft.com/office/powerpoint/2010/main" val="4021276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stack wedges to increase the amount of lift when you need it. Crossing wedges is a common practice that lessens the likelihood of a wedge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popping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out of the kerf when struck. Do not stack more than two wedges together. If a wedge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pops</a:t>
            </a:r>
            <a:r>
              <a:rPr lang="en-US" sz="1800" dirty="0">
                <a:effectLst/>
                <a:latin typeface="Calibri" panose="020F0502020204030204" pitchFamily="34" charset="0"/>
                <a:ea typeface="Calibri" panose="020F0502020204030204" pitchFamily="34" charset="0"/>
                <a:cs typeface="Times New Roman" panose="02020603050405020304" pitchFamily="18" charset="0"/>
              </a:rPr>
              <a:t> out of the kerf, the tree may sit back on itself, and you may not be able to reinsert the wedge.</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Adding sawdust between stacked wedges adds friction and reduces the likelihood that a wedge will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pop</a:t>
            </a:r>
            <a:r>
              <a:rPr lang="en-US" sz="1800" dirty="0">
                <a:effectLst/>
                <a:latin typeface="Calibri" panose="020F0502020204030204" pitchFamily="34" charset="0"/>
                <a:ea typeface="Calibri" panose="020F0502020204030204" pitchFamily="34" charset="0"/>
                <a:cs typeface="Times New Roman" panose="02020603050405020304" pitchFamily="18" charset="0"/>
              </a:rPr>
              <a:t> out of the kerf.</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54BB796-91B9-4C7F-96D7-460D7CC8B91D}" type="slidenum">
              <a:rPr lang="en-US" smtClean="0"/>
              <a:t>21</a:t>
            </a:fld>
            <a:endParaRPr lang="en-US" dirty="0"/>
          </a:p>
        </p:txBody>
      </p:sp>
    </p:spTree>
    <p:extLst>
      <p:ext uri="{BB962C8B-B14F-4D97-AF65-F5344CB8AC3E}">
        <p14:creationId xmlns:p14="http://schemas.microsoft.com/office/powerpoint/2010/main" val="2214060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choosing to wedge over a back leaning tree, it is important to plan ahead and ensure that you have the right equipment on hand to tackle the job. Combining shims made of short sections of old wedges with a standard wedge can be an effective way to get additional lift.</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1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use shims on small-diameter trees when you cannot insert two full-size wedges.</a:t>
            </a:r>
          </a:p>
          <a:p>
            <a:pPr marL="0" marR="0">
              <a:spcBef>
                <a:spcPts val="600"/>
              </a:spcBef>
              <a:spcAft>
                <a:spcPts val="0"/>
              </a:spcAft>
            </a:pPr>
            <a:r>
              <a:rPr lang="en-US" sz="2000" b="1" dirty="0">
                <a:solidFill>
                  <a:srgbClr val="4C7826"/>
                </a:solidFill>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proper use, you can use wedging to overcome back lean if the amount of back lean does not exceed basic limits, there is a solid wedging platform, and the fiber in the hinge is sound and not too thick. Remember, the hinge must be able to bend.</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54BB796-91B9-4C7F-96D7-460D7CC8B91D}" type="slidenum">
              <a:rPr lang="en-US" smtClean="0"/>
              <a:t>22</a:t>
            </a:fld>
            <a:endParaRPr lang="en-US" dirty="0"/>
          </a:p>
        </p:txBody>
      </p:sp>
    </p:spTree>
    <p:extLst>
      <p:ext uri="{BB962C8B-B14F-4D97-AF65-F5344CB8AC3E}">
        <p14:creationId xmlns:p14="http://schemas.microsoft.com/office/powerpoint/2010/main" val="3459609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important factors to consider when wedging a tree with back lean include:</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Tensile strength of a hinge</a:t>
            </a:r>
          </a:p>
          <a:p>
            <a:pPr marL="285750" marR="0" lvl="0"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Elasticity of the hinge</a:t>
            </a:r>
          </a:p>
          <a:p>
            <a:pPr marL="285750" marR="0" lvl="0"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Number and type of wedges needed</a:t>
            </a:r>
          </a:p>
          <a:p>
            <a:pPr marL="285750" marR="0" lvl="0"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Your ability to direct power into the wedges</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Wedging platform of the tree</a:t>
            </a:r>
          </a:p>
          <a:p>
            <a:pPr marL="0" indent="0">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pPr lvl="0"/>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54BB796-91B9-4C7F-96D7-460D7CC8B91D}" type="slidenum">
              <a:rPr lang="en-US" smtClean="0"/>
              <a:t>23</a:t>
            </a:fld>
            <a:endParaRPr lang="en-US" dirty="0"/>
          </a:p>
        </p:txBody>
      </p:sp>
    </p:spTree>
    <p:extLst>
      <p:ext uri="{BB962C8B-B14F-4D97-AF65-F5344CB8AC3E}">
        <p14:creationId xmlns:p14="http://schemas.microsoft.com/office/powerpoint/2010/main" val="3406076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Tensile strength is a measurement of the force required to pull something (such as rope, wire, or a structural beam) until it breaks. When driving a wedge into a tree with significant back lean, the extreme tension on the hinge may cause it to fail. If the hinge fails, the tree may not fall in the intended direction and may compromise your escape path.</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tensile strength of fiber contained in the hinge is highly variable, depending on the species of tree, presence of decay, time of year, etc. The tensile strength of the hinge plays an important role in how much lean you can overcome.</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54BB796-91B9-4C7F-96D7-460D7CC8B91D}" type="slidenum">
              <a:rPr lang="en-US" smtClean="0"/>
              <a:t>24</a:t>
            </a:fld>
            <a:endParaRPr lang="en-US" dirty="0"/>
          </a:p>
        </p:txBody>
      </p:sp>
    </p:spTree>
    <p:extLst>
      <p:ext uri="{BB962C8B-B14F-4D97-AF65-F5344CB8AC3E}">
        <p14:creationId xmlns:p14="http://schemas.microsoft.com/office/powerpoint/2010/main" val="3764178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we talk about the elasticity of the hinge, we are really saying “will the hinge bend and allow you to guide the tree into the objective?”</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Sawyers use the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80+ percent/10- percent </a:t>
            </a:r>
            <a:r>
              <a:rPr lang="en-US" sz="1800" dirty="0">
                <a:effectLst/>
                <a:latin typeface="Calibri" panose="020F0502020204030204" pitchFamily="34" charset="0"/>
                <a:ea typeface="Calibri" panose="020F0502020204030204" pitchFamily="34" charset="0"/>
                <a:cs typeface="Times New Roman" panose="02020603050405020304" pitchFamily="18" charset="0"/>
              </a:rPr>
              <a:t>guideline to construct hinges. The hinge should be 10 percent (the 10-) or less of the tree’s diameter. You will often find it difficult to bend a hinge if it is thicker than 10 percent. If you constructed the hinge correctly and it is sound, it will bend and allow the tree to fall into the intended lay.</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hinge must bend for the weight in the top of the tree to move. Slide 25 shows that the hinge in an 18-inch diameter tree is about 16 by 1.8 inches and has more wood remaining than four 2-by-4s butted up against each other. As the diameter of the tree increases, the size of the hinge must increase as well. For example, a 40-inch tree would have a 32- by 4-inch hinge, which would be equivalent to bending eight 4-by-4s.</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54BB796-91B9-4C7F-96D7-460D7CC8B91D}" type="slidenum">
              <a:rPr lang="en-US" smtClean="0"/>
              <a:t>25</a:t>
            </a:fld>
            <a:endParaRPr lang="en-US" dirty="0"/>
          </a:p>
        </p:txBody>
      </p:sp>
    </p:spTree>
    <p:extLst>
      <p:ext uri="{BB962C8B-B14F-4D97-AF65-F5344CB8AC3E}">
        <p14:creationId xmlns:p14="http://schemas.microsoft.com/office/powerpoint/2010/main" val="257503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wedging platform must be solid during wedging operations. If rot or thick bark are present where you intend to insert a wedge, the fibers will compress and the wedge will not be able to lift the tree.</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4BB796-91B9-4C7F-96D7-460D7CC8B91D}" type="slidenum">
              <a:rPr lang="en-US" smtClean="0"/>
              <a:t>26</a:t>
            </a:fld>
            <a:endParaRPr lang="en-US" dirty="0"/>
          </a:p>
        </p:txBody>
      </p:sp>
    </p:spTree>
    <p:extLst>
      <p:ext uri="{BB962C8B-B14F-4D97-AF65-F5344CB8AC3E}">
        <p14:creationId xmlns:p14="http://schemas.microsoft.com/office/powerpoint/2010/main" val="2054750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t>Ask:</a:t>
            </a:r>
          </a:p>
          <a:p>
            <a:pPr marL="0" marR="0">
              <a:spcBef>
                <a:spcPts val="60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Q:</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Which ax do you think will drive a wedge with the most force, a 3-pound single-bit head on a 16-inch handle or a 4½-pound single-bit head on a 30-inch handle?</a:t>
            </a:r>
          </a:p>
          <a:p>
            <a:pPr marL="0" marR="0">
              <a:spcBef>
                <a:spcPts val="600"/>
              </a:spcBef>
              <a:spcAft>
                <a:spcPts val="600"/>
              </a:spcAft>
            </a:pPr>
            <a:endPar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a:t>
            </a:r>
            <a:r>
              <a:rPr lang="en-US" sz="1800" b="0" dirty="0">
                <a:solidFill>
                  <a:srgbClr val="4C7826"/>
                </a:solidFill>
                <a:effectLst/>
                <a:latin typeface="Calibri" panose="020F0502020204030204" pitchFamily="34" charset="0"/>
                <a:ea typeface="Calibri" panose="020F0502020204030204" pitchFamily="34" charset="0"/>
                <a:cs typeface="Times New Roman" panose="02020603050405020304" pitchFamily="18" charset="0"/>
              </a:rPr>
              <a:t>A heavier ax with a full-size handle will deliver more power to the wedge and more lifting power into the kerf. The energy transfer from your swing with the ax, to the wedge, and into the kerf, will vary.</a:t>
            </a:r>
            <a:endParaRPr lang="en-US" sz="1800" b="1" dirty="0">
              <a:solidFill>
                <a:srgbClr val="4C782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endParaRPr lang="en-US" sz="2000" b="1" dirty="0">
              <a:solidFill>
                <a:srgbClr val="4C782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0"/>
              </a:spcAft>
            </a:pPr>
            <a:r>
              <a:rPr lang="en-US" sz="2000" b="1" cap="small" baseline="0" dirty="0">
                <a:solidFill>
                  <a:srgbClr val="4C7826"/>
                </a:solidFill>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we will look at back leaning trees and the details of calculating tree segments as well as the corresponding movement at the top of the tree.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54BB796-91B9-4C7F-96D7-460D7CC8B91D}" type="slidenum">
              <a:rPr lang="en-US" smtClean="0"/>
              <a:t>27</a:t>
            </a:fld>
            <a:endParaRPr lang="en-US" dirty="0"/>
          </a:p>
        </p:txBody>
      </p:sp>
    </p:spTree>
    <p:extLst>
      <p:ext uri="{BB962C8B-B14F-4D97-AF65-F5344CB8AC3E}">
        <p14:creationId xmlns:p14="http://schemas.microsoft.com/office/powerpoint/2010/main" val="1507069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Back-leaning trees can present unique challenges. Remember, for a tree to fall in the direction opposite its lean, the weighted center must move past the front of the hinge (i.e., the fulcrum point).</a:t>
            </a:r>
          </a:p>
          <a:p>
            <a:pPr marL="0" marR="0">
              <a:spcBef>
                <a:spcPts val="60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accomplish this, you drive wedges into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backcut</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open the kerf and lift the tree, which results in corresponding forward movement in the top of the tree toward the intended lay.</a:t>
            </a:r>
          </a:p>
          <a:p>
            <a:pPr marL="0" marR="0">
              <a:spcBef>
                <a:spcPts val="60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Calculating the number of segments in a tree is important because it allows you to know how much lift you will need to redistribute the tree’s center weight.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B796-91B9-4C7F-96D7-460D7CC8B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249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Think of segments as blocks stacked on top of each other. When you drive a wedge under the bottom corner of the block (segment), as shown in the left image on slide 29, the segment lifts and the opposite corner of the first segment moves forward an equal distance. The more segments in a tree, the more movement you can achieve at the top of the tree.</a:t>
            </a:r>
          </a:p>
          <a:p>
            <a:pPr marL="0" marR="0">
              <a:spcBef>
                <a:spcPts val="60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800"/>
              </a:spcAft>
            </a:pPr>
            <a:r>
              <a:rPr lang="en-US" sz="1800" b="1" dirty="0">
                <a:solidFill>
                  <a:srgbClr val="538135"/>
                </a:solidFill>
                <a:effectLst/>
                <a:latin typeface="Trebuchet MS" panose="020B0603020202020204" pitchFamily="34" charset="0"/>
                <a:ea typeface="Times New Roman" panose="02020603050405020304" pitchFamily="18" charset="0"/>
                <a:cs typeface="Times New Roman" panose="02020603050405020304" pitchFamily="18" charset="0"/>
              </a:rPr>
              <a:t>Click to show inches of movement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right image on slide 29 shows us that using a wedge to lift a stack of blocks (segments) 1 inch moves the bottom segment 1 inch forward, the second segment 2 inches forward, the third segment 3 inches forward, and so on.</a:t>
            </a:r>
          </a:p>
          <a:p>
            <a:pPr marL="0" marR="0">
              <a:spcBef>
                <a:spcPts val="60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b="1" cap="small" baseline="0" dirty="0">
                <a:solidFill>
                  <a:srgbClr val="4C7826"/>
                </a:solidFill>
                <a:effectLst/>
                <a:latin typeface="Calibri" panose="020F0502020204030204" pitchFamily="34" charset="0"/>
                <a:ea typeface="Calibri" panose="020F0502020204030204" pitchFamily="34" charset="0"/>
                <a:cs typeface="Times New Roman" panose="02020603050405020304" pitchFamily="18" charset="0"/>
              </a:rPr>
              <a:t>Transition:</a:t>
            </a:r>
            <a:endParaRPr lang="en-US" sz="1800" cap="small"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you will learn to calculate tree segments and how much lift you will need to move a back-leaning tree into its objective.</a:t>
            </a:r>
          </a:p>
          <a:p>
            <a:pPr marL="0" marR="0">
              <a:spcBef>
                <a:spcPts val="60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54BB796-91B9-4C7F-96D7-460D7CC8B91D}" type="slidenum">
              <a:rPr lang="en-US" smtClean="0"/>
              <a:t>29</a:t>
            </a:fld>
            <a:endParaRPr lang="en-US" dirty="0"/>
          </a:p>
        </p:txBody>
      </p:sp>
    </p:spTree>
    <p:extLst>
      <p:ext uri="{BB962C8B-B14F-4D97-AF65-F5344CB8AC3E}">
        <p14:creationId xmlns:p14="http://schemas.microsoft.com/office/powerpoint/2010/main" val="509203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Review</a:t>
            </a:r>
          </a:p>
          <a:p>
            <a:pPr marL="0" marR="0">
              <a:spcBef>
                <a:spcPts val="600"/>
              </a:spcBef>
              <a:spcAft>
                <a:spcPts val="6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Review the objectives listed on the slide.</a:t>
            </a:r>
          </a:p>
          <a:p>
            <a:pPr marL="0" marR="0">
              <a:spcBef>
                <a:spcPts val="600"/>
              </a:spcBef>
              <a:spcAft>
                <a:spcPts val="6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Transition:</a:t>
            </a:r>
            <a:endParaRPr lang="en-US" sz="1800" cap="small"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we will discuss wedge basics.</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4BB796-91B9-4C7F-96D7-460D7CC8B91D}" type="slidenum">
              <a:rPr lang="en-US" smtClean="0"/>
              <a:t>3</a:t>
            </a:fld>
            <a:endParaRPr lang="en-US" dirty="0"/>
          </a:p>
        </p:txBody>
      </p:sp>
    </p:spTree>
    <p:extLst>
      <p:ext uri="{BB962C8B-B14F-4D97-AF65-F5344CB8AC3E}">
        <p14:creationId xmlns:p14="http://schemas.microsoft.com/office/powerpoint/2010/main" val="4029547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felling a tree against its lean, you must develop a wedging plan that includes some key pieces of information, including:</a:t>
            </a:r>
          </a:p>
          <a:p>
            <a:pPr marL="285750" marR="0" lvl="0"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Tree height in feet</a:t>
            </a:r>
          </a:p>
          <a:p>
            <a:pPr marL="285750" marR="0" lvl="0"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Amount of back lean in feet</a:t>
            </a:r>
          </a:p>
          <a:p>
            <a:pPr marL="285750" marR="0" lvl="0"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Distance from the back of the tree to the front of the hinge in feet (converted from inches)</a:t>
            </a:r>
          </a:p>
          <a:p>
            <a:pPr marL="285750" marR="0" lvl="0"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Amount of lift needed to redistribute the tree’s center weight</a:t>
            </a:r>
          </a:p>
          <a:p>
            <a:pPr marL="285750" marR="0" lvl="0"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Condition of the hinge fiber</a:t>
            </a:r>
          </a:p>
          <a:p>
            <a:pPr marL="285750" marR="0" lvl="0" indent="-285750">
              <a:spcBef>
                <a:spcPts val="200"/>
              </a:spcBef>
              <a:spcAft>
                <a:spcPts val="200"/>
              </a:spcAft>
              <a:buFont typeface="Arial" panose="020B0604020202020204" pitchFamily="34" charset="0"/>
              <a:buChar char="•"/>
              <a:tabLst>
                <a:tab pos="228600" algn="l"/>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200"/>
              </a:spcBef>
              <a:spcAft>
                <a:spcPts val="200"/>
              </a:spcAft>
              <a:buFont typeface="Arial" panose="020B0604020202020204" pitchFamily="34" charset="0"/>
              <a:buNone/>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use this information to answer the question, “Will I be able to overcome the lean with wedges alone?”</a:t>
            </a:r>
          </a:p>
          <a:p>
            <a:pPr marL="0" marR="0">
              <a:spcBef>
                <a:spcPts val="600"/>
              </a:spcBef>
              <a:spcAft>
                <a:spcPts val="6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Calculations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calculating segments, dimensions are based on the distance from the lifting point, or back of the tree, to the front of the hinge.</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You can change the number of segments by cutting either a deeper or shallower undercut, thus changing the distance from the back of the tree to the front of the hinge. However, as you shorten the length of the wedging platform, you will require more force to drive the wedge.</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You need two factors to calculate how much movement you can achieve:</a:t>
            </a:r>
          </a:p>
          <a:p>
            <a:pPr marL="342900" marR="0" lvl="0" indent="-342900">
              <a:spcBef>
                <a:spcPts val="200"/>
              </a:spcBef>
              <a:spcAft>
                <a:spcPts val="2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Height of the tree in feet</a:t>
            </a:r>
          </a:p>
          <a:p>
            <a:pPr marL="342900" marR="0" lvl="0" indent="-342900">
              <a:spcBef>
                <a:spcPts val="200"/>
              </a:spcBef>
              <a:spcAft>
                <a:spcPts val="2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Distance from the lifting point to the front of hinge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 inches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200"/>
              </a:spcBef>
              <a:spcAft>
                <a:spcPts val="2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Convert inches to feet</a:t>
            </a:r>
          </a:p>
          <a:p>
            <a:pPr marL="0" marR="0">
              <a:spcBef>
                <a:spcPts val="0"/>
              </a:spcBef>
              <a:spcAft>
                <a:spcPts val="0"/>
              </a:spcAft>
            </a:pPr>
            <a:endParaRPr lang="en-US" sz="1800" b="1" cap="small"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cap="small"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Instructor Note:</a:t>
            </a: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Direct students to the example in the student guide. Walk through the example together and answer any questions they may have.</a:t>
            </a:r>
          </a:p>
          <a:p>
            <a:pPr marL="0" marR="0">
              <a:spcBef>
                <a:spcPts val="0"/>
              </a:spcBef>
              <a:spcAft>
                <a:spcPts val="0"/>
              </a:spcAft>
            </a:pPr>
            <a:endParaRPr lang="en-US" sz="1800" b="1" cap="small"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 Convert inches to feet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tree with a segment length of 12 inches converts to how many feet? Divide the distance (in inches) by 12 to get feet.</a:t>
            </a:r>
          </a:p>
          <a:p>
            <a:pPr marL="742950" marR="0" lvl="1"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12 inches </a:t>
            </a: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12 = 1 foot</a:t>
            </a:r>
          </a:p>
          <a:p>
            <a:pPr marL="0" marR="0">
              <a:spcBef>
                <a:spcPts val="600"/>
              </a:spcBef>
              <a:spcAft>
                <a:spcPts val="6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 Calculate the number of segments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Determine the number of segments by dividing the height of the tree (in feet) by the segment length (in feet).</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Tree height: 60 feet</a:t>
            </a:r>
          </a:p>
          <a:p>
            <a:pPr marL="742950" marR="0" lvl="1"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60 feet (height) divided by 1 foot (segment length) = 60 segments</a:t>
            </a:r>
          </a:p>
          <a:p>
            <a:pPr marL="0" marR="0">
              <a:spcBef>
                <a:spcPts val="0"/>
              </a:spcBef>
              <a:spcAft>
                <a:spcPts val="6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3. Determine the forward movement of the tree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Calculate forward movement by multiplying the amount of lift (normally 1 inch per wedge) by the number of segments and dividing by 12.</a:t>
            </a:r>
          </a:p>
          <a:p>
            <a:pPr marL="742950" marR="0" lvl="1"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1 inch x 60 segments = 60 inches</a:t>
            </a:r>
          </a:p>
          <a:p>
            <a:pPr marL="742950" marR="0" lvl="1"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60 inches </a:t>
            </a: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12 = 5 feet of movement</a:t>
            </a:r>
          </a:p>
          <a:p>
            <a:pPr marL="0" marR="0" lvl="0" indent="0">
              <a:spcBef>
                <a:spcPts val="200"/>
              </a:spcBef>
              <a:spcAft>
                <a:spcPts val="200"/>
              </a:spcAft>
              <a:buFont typeface="Wingdings" panose="05000000000000000000" pitchFamily="2"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200"/>
              </a:spcBef>
              <a:spcAft>
                <a:spcPts val="200"/>
              </a:spcAft>
              <a:buFont typeface="Wingdings" panose="05000000000000000000" pitchFamily="2" charset="2"/>
              <a:buNone/>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Using this formula, work through the calculations for exercise 1 in your student guide.</a:t>
            </a:r>
          </a:p>
          <a:p>
            <a:pPr marL="0" marR="0">
              <a:spcBef>
                <a:spcPts val="60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B796-91B9-4C7F-96D7-460D7CC8B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215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b="1" cap="small"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Instructor Note:</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Allow students time to work through exercise 1 in the student guide, then briefly discuss the answers. Answer student questions or address any concerns.</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Example 1: </a:t>
            </a:r>
            <a:r>
              <a:rPr lang="en-US" sz="1800" dirty="0">
                <a:effectLst/>
                <a:latin typeface="Calibri" panose="020F0502020204030204" pitchFamily="34" charset="0"/>
                <a:ea typeface="Calibri" panose="020F0502020204030204" pitchFamily="34" charset="0"/>
                <a:cs typeface="Times New Roman" panose="02020603050405020304" pitchFamily="18" charset="0"/>
              </a:rPr>
              <a:t>A tree that is 125 feet tall and has a segment length of 36 inches contains how many segments?</a:t>
            </a:r>
          </a:p>
          <a:p>
            <a:pPr marL="285750" marR="0" lvl="0"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1: Convert inches to feet.</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36 inches </a:t>
            </a: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12 = 3 feet</a:t>
            </a:r>
          </a:p>
          <a:p>
            <a:pPr marL="285750" marR="0" lvl="0"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Step 2: Calculate the number of segments.</a:t>
            </a: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125 feet (height) </a:t>
            </a: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3 feet (segment length) = 42 segments</a:t>
            </a:r>
          </a:p>
          <a:p>
            <a:pPr marL="0" marR="0">
              <a:spcBef>
                <a:spcPts val="600"/>
              </a:spcBef>
              <a:spcAft>
                <a:spcPts val="600"/>
              </a:spcAft>
            </a:pPr>
            <a:endPar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Please work through the calculations in exercise 2 in your student guide. Again, we will compare answers and discuss when everyone finishes.</a:t>
            </a:r>
          </a:p>
          <a:p>
            <a:pPr marL="0" marR="0">
              <a:spcBef>
                <a:spcPts val="600"/>
              </a:spcBef>
              <a:spcAft>
                <a:spcPts val="6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B796-91B9-4C7F-96D7-460D7CC8B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285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b="1" cap="small"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Instructor Note:</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Allow students time to work through exercise 2 in the student guide, then briefly discuss the answers. Answer student questions or address any concerns.</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Example 2: </a:t>
            </a:r>
            <a:r>
              <a:rPr lang="en-US" sz="1800" dirty="0">
                <a:effectLst/>
                <a:latin typeface="Calibri" panose="020F0502020204030204" pitchFamily="34" charset="0"/>
                <a:ea typeface="Calibri" panose="020F0502020204030204" pitchFamily="34" charset="0"/>
                <a:cs typeface="Times New Roman" panose="02020603050405020304" pitchFamily="18" charset="0"/>
              </a:rPr>
              <a:t>How much forward movement will result with 1 inch of lift in a tree with 50 segments?</a:t>
            </a:r>
          </a:p>
          <a:p>
            <a:pPr marL="285750" marR="0" lvl="0"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1 inch x 50 segments = 50 inches </a:t>
            </a:r>
          </a:p>
          <a:p>
            <a:pPr marL="285750" marR="0" lvl="0"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Convert inches to feet: 50 inches </a:t>
            </a: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12 = 4.2 feet of movement</a:t>
            </a:r>
          </a:p>
          <a:p>
            <a:pPr marL="0" marR="0" lvl="0" indent="0">
              <a:spcBef>
                <a:spcPts val="200"/>
              </a:spcBef>
              <a:spcAft>
                <a:spcPts val="200"/>
              </a:spcAft>
              <a:buFont typeface="Wingdings" panose="05000000000000000000" pitchFamily="2" charset="2"/>
              <a:buNone/>
            </a:pP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200"/>
              </a:spcBef>
              <a:spcAft>
                <a:spcPts val="200"/>
              </a:spcAft>
              <a:buFont typeface="Wingdings" panose="05000000000000000000" pitchFamily="2" charset="2"/>
              <a:buNone/>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Please complete the calculations in exercise 3 in your student guide.</a:t>
            </a:r>
          </a:p>
          <a:p>
            <a:pPr marL="0" marR="0">
              <a:spcBef>
                <a:spcPts val="60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B796-91B9-4C7F-96D7-460D7CC8B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201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b="1" cap="small"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Instructor Note:</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Allow students time to work through exercise 3 in the student guide, then briefly discuss the answers. Answer student questions or address any concerns.</a:t>
            </a:r>
          </a:p>
          <a:p>
            <a:pPr marL="0" marR="0">
              <a:spcBef>
                <a:spcPts val="60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Example 3: </a:t>
            </a:r>
            <a:r>
              <a:rPr lang="en-US" sz="1800" dirty="0">
                <a:effectLst/>
                <a:latin typeface="Calibri" panose="020F0502020204030204" pitchFamily="34" charset="0"/>
                <a:ea typeface="Calibri" panose="020F0502020204030204" pitchFamily="34" charset="0"/>
                <a:cs typeface="Times New Roman" panose="02020603050405020304" pitchFamily="18" charset="0"/>
              </a:rPr>
              <a:t>How much forward movement will result with 1.5 inches of lift in a tree with 42 segments?</a:t>
            </a:r>
          </a:p>
          <a:p>
            <a:pPr marL="0" marR="0">
              <a:spcBef>
                <a:spcPts val="60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1.5 inches x 42 segments = 63 inches</a:t>
            </a:r>
          </a:p>
          <a:p>
            <a:pPr marL="285750" marR="0" lvl="0" indent="-285750">
              <a:spcBef>
                <a:spcPts val="200"/>
              </a:spcBef>
              <a:spcAft>
                <a:spcPts val="200"/>
              </a:spcAft>
              <a:buFont typeface="Arial" panose="020B0604020202020204" pitchFamily="34" charset="0"/>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Convert inches to feet: 63 </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12 = 5.25 feet of movement</a:t>
            </a:r>
          </a:p>
          <a:p>
            <a:pPr marL="0" marR="0" lvl="0" indent="0">
              <a:spcBef>
                <a:spcPts val="200"/>
              </a:spcBef>
              <a:spcAft>
                <a:spcPts val="200"/>
              </a:spcAft>
              <a:buFont typeface="Wingdings" panose="05000000000000000000" pitchFamily="2" charset="2"/>
              <a:buNone/>
              <a:tabLst>
                <a:tab pos="228600" algn="l"/>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200"/>
              </a:spcBef>
              <a:spcAft>
                <a:spcPts val="200"/>
              </a:spcAft>
              <a:buFont typeface="Wingdings" panose="05000000000000000000" pitchFamily="2" charset="2"/>
              <a:buNone/>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Transition:</a:t>
            </a:r>
          </a:p>
          <a:p>
            <a:pPr marL="0" marR="0" lvl="0" indent="0">
              <a:spcBef>
                <a:spcPts val="200"/>
              </a:spcBef>
              <a:spcAft>
                <a:spcPts val="200"/>
              </a:spcAft>
              <a:buFont typeface="Wingdings" panose="05000000000000000000" pitchFamily="2"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let’s look at some charts to simplify the math needed when using segments.</a:t>
            </a:r>
          </a:p>
          <a:p>
            <a:pPr marL="0" marR="0">
              <a:spcBef>
                <a:spcPts val="600"/>
              </a:spcBef>
              <a:spcAft>
                <a:spcPts val="6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B796-91B9-4C7F-96D7-460D7CC8B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082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Charts have been developed to simplify this process. Remember, the number of segments in a tree tells you how much forward movement you can expect to get with one fully inserted wedge. The charts assume a 3/8 inch kerf and a 1-inch-tall wedge.</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appendix C of your student guide, you have two charts: “Number of Segments” and “Expected Movement”. Turn to the charts as we work through the examples below.</a:t>
            </a:r>
          </a:p>
          <a:p>
            <a:pPr marL="0" marR="0">
              <a:spcBef>
                <a:spcPts val="60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you know the height of the tree in feet and segment length in inches, you can use this chart to determine how many segments a specific tree has.</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Instructor Note:</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Show students how to use the charts to find the answers. After asking each question and giving students a moment to work out the problem on their own, click to reveal the answer on the screen. Click again to clear the answer before moving on to the next question.</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Question 1: </a:t>
            </a:r>
            <a:r>
              <a:rPr lang="en-US" sz="1800" dirty="0">
                <a:effectLst/>
                <a:latin typeface="Calibri" panose="020F0502020204030204" pitchFamily="34" charset="0"/>
                <a:ea typeface="Calibri" panose="020F0502020204030204" pitchFamily="34" charset="0"/>
                <a:cs typeface="Times New Roman" panose="02020603050405020304" pitchFamily="18" charset="0"/>
              </a:rPr>
              <a:t>A tree with a segment length of 16 inches that is 65 feet tall has how many segments?</a:t>
            </a:r>
          </a:p>
          <a:p>
            <a:pPr marL="742950" marR="0" lvl="1" indent="-285750">
              <a:spcBef>
                <a:spcPts val="200"/>
              </a:spcBef>
              <a:spcAft>
                <a:spcPts val="200"/>
              </a:spcAft>
              <a:buFont typeface="Wingdings" panose="05000000000000000000" pitchFamily="2" charset="2"/>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student will find the column with 16 inches for segment length, and match that up with 65 feet in the height column. They will see that this tree has 49 segments.</a:t>
            </a:r>
          </a:p>
          <a:p>
            <a:pPr marL="0" marR="0">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Question 2: </a:t>
            </a:r>
            <a:r>
              <a:rPr lang="en-US" sz="1800" dirty="0">
                <a:effectLst/>
                <a:latin typeface="Calibri" panose="020F0502020204030204" pitchFamily="34" charset="0"/>
                <a:ea typeface="Calibri" panose="020F0502020204030204" pitchFamily="34" charset="0"/>
                <a:cs typeface="Times New Roman" panose="02020603050405020304" pitchFamily="18" charset="0"/>
              </a:rPr>
              <a:t>A tree with a segment length of 20 inches that is 80 feet tall has how many segments?</a:t>
            </a:r>
          </a:p>
          <a:p>
            <a:pPr marL="742950" marR="0" lvl="1" indent="-285750">
              <a:spcBef>
                <a:spcPts val="200"/>
              </a:spcBef>
              <a:spcAft>
                <a:spcPts val="200"/>
              </a:spcAft>
              <a:buFont typeface="Wingdings" panose="05000000000000000000" pitchFamily="2" charset="2"/>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student will follow the column with 20 inches for segment length, match that up with 80 feet in the height column, and see that this tree has 48 segments.</a:t>
            </a:r>
          </a:p>
          <a:p>
            <a:pPr marL="0" marR="0">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Question 3: </a:t>
            </a:r>
            <a:r>
              <a:rPr lang="en-US" sz="1800" dirty="0">
                <a:effectLst/>
                <a:latin typeface="Calibri" panose="020F0502020204030204" pitchFamily="34" charset="0"/>
                <a:ea typeface="Calibri" panose="020F0502020204030204" pitchFamily="34" charset="0"/>
                <a:cs typeface="Times New Roman" panose="02020603050405020304" pitchFamily="18" charset="0"/>
              </a:rPr>
              <a:t>A tree with a segment length of 26 inches that is 110 feet tall has how many segments?</a:t>
            </a:r>
          </a:p>
          <a:p>
            <a:pPr marL="742950" marR="0" lvl="1" indent="-285750">
              <a:spcBef>
                <a:spcPts val="200"/>
              </a:spcBef>
              <a:spcAft>
                <a:spcPts val="200"/>
              </a:spcAft>
              <a:buFont typeface="Wingdings" panose="05000000000000000000" pitchFamily="2" charset="2"/>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student will follow the column with 26 inches for segment length, match that up with 110 feet in the height column and see that this tree has 51 segments.</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cap="small" baseline="0" dirty="0">
                <a:solidFill>
                  <a:srgbClr val="4C7826"/>
                </a:solidFill>
                <a:effectLst/>
                <a:latin typeface="Calibri" panose="020F0502020204030204" pitchFamily="34" charset="0"/>
                <a:ea typeface="Calibri" panose="020F0502020204030204" pitchFamily="34" charset="0"/>
                <a:cs typeface="Times New Roman" panose="02020603050405020304" pitchFamily="18" charset="0"/>
              </a:rPr>
              <a:t>Ask:</a:t>
            </a: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 you have any questions on how to calculate segments? Answer any questions appropriately.</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B796-91B9-4C7F-96D7-460D7CC8B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193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Segment size can vary depending on the depth of the undercut you use. Slide 35 shows a simplified chart that uses an average segment length based on tree diameter compared to tree height, resulting in expected feet of motion toward the objective when using one wedge. This is the simplest chart created, as it uses average segment length per diameter. If you are unsure if you will need to stack wedges, this is a good reference.</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the amount of back lean falls in the green color range on the chart, it is much easier for you to use wedges alone to overcome the lean than if it falls in the yellow or red range. The colors on the chart are not a “go” or “no-go" situation, but they work as a sawyer reference. There is always more to consider when felling trees than just the amount of back lean.</a:t>
            </a:r>
          </a:p>
          <a:p>
            <a:pPr marL="0" marR="0">
              <a:spcBef>
                <a:spcPts val="0"/>
              </a:spcBef>
              <a:spcAft>
                <a:spcPts val="0"/>
              </a:spcAft>
            </a:pPr>
            <a:endParaRPr lang="en-US" sz="1800" b="1" cap="small"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cap="small"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Instructor Note: </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Show students how to use the charts to find the answers. After asking each question and giving students a moment to work out the problem on their own, click to reveal the answer on the screen. Click again to clear the answer before moving on to the next question.</a:t>
            </a:r>
          </a:p>
          <a:p>
            <a:pPr marL="0" marR="0">
              <a:spcBef>
                <a:spcPts val="600"/>
              </a:spcBef>
              <a:spcAft>
                <a:spcPts val="6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Example 1: </a:t>
            </a:r>
            <a:r>
              <a:rPr lang="en-US" sz="1800" dirty="0">
                <a:effectLst/>
                <a:latin typeface="Calibri" panose="020F0502020204030204" pitchFamily="34" charset="0"/>
                <a:ea typeface="Calibri" panose="020F0502020204030204" pitchFamily="34" charset="0"/>
                <a:cs typeface="Times New Roman" panose="02020603050405020304" pitchFamily="18" charset="0"/>
              </a:rPr>
              <a:t>How far toward the objective will one wedge move a 26-inch diameter tree that is 80 feet tall?</a:t>
            </a:r>
          </a:p>
          <a:p>
            <a:pPr marL="342900" marR="0" lvl="0" indent="-342900">
              <a:spcBef>
                <a:spcPts val="200"/>
              </a:spcBef>
              <a:spcAft>
                <a:spcPts val="2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3 feet</a:t>
            </a:r>
          </a:p>
          <a:p>
            <a:pPr marL="0" marR="0">
              <a:spcBef>
                <a:spcPts val="600"/>
              </a:spcBef>
              <a:spcAft>
                <a:spcPts val="6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Example 2: </a:t>
            </a:r>
            <a:r>
              <a:rPr lang="en-US" sz="1800" dirty="0">
                <a:effectLst/>
                <a:latin typeface="Calibri" panose="020F0502020204030204" pitchFamily="34" charset="0"/>
                <a:ea typeface="Calibri" panose="020F0502020204030204" pitchFamily="34" charset="0"/>
                <a:cs typeface="Times New Roman" panose="02020603050405020304" pitchFamily="18" charset="0"/>
              </a:rPr>
              <a:t>Will one wedge be enough to fell a 32-inch diameter, 100-foot tall tree with 5 feet of back lean? </a:t>
            </a:r>
          </a:p>
          <a:p>
            <a:pPr marL="342900" marR="0" lvl="0" indent="-342900">
              <a:spcBef>
                <a:spcPts val="200"/>
              </a:spcBef>
              <a:spcAft>
                <a:spcPts val="2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No, one wedge will move that tree about 4 feet toward the objective.</a:t>
            </a:r>
          </a:p>
          <a:p>
            <a:pPr marL="0" marR="0">
              <a:spcBef>
                <a:spcPts val="600"/>
              </a:spcBef>
              <a:spcAft>
                <a:spcPts val="6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Example 3:</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a tree has 4 feet of back lean, is 16-inches in diameter, and is 55 feet tall, will one wedge be enough to fell the tree?</a:t>
            </a:r>
          </a:p>
          <a:p>
            <a:pPr marL="342900" marR="0" lvl="0" indent="-342900">
              <a:spcBef>
                <a:spcPts val="200"/>
              </a:spcBef>
              <a:spcAft>
                <a:spcPts val="2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Probably not. One wedge would move the tree 4 feet toward the objective. This would make the tree vertical, but this might not be enough motion for the tree to fall into the objective.</a:t>
            </a:r>
          </a:p>
          <a:p>
            <a:pPr marL="0" marR="0">
              <a:spcBef>
                <a:spcPts val="60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Example 4: </a:t>
            </a:r>
            <a:r>
              <a:rPr lang="en-US" sz="1800" dirty="0">
                <a:effectLst/>
                <a:latin typeface="Calibri" panose="020F0502020204030204" pitchFamily="34" charset="0"/>
                <a:ea typeface="Calibri" panose="020F0502020204030204" pitchFamily="34" charset="0"/>
                <a:cs typeface="Times New Roman" panose="02020603050405020304" pitchFamily="18" charset="0"/>
              </a:rPr>
              <a:t>Will one wedge be enough to fell a tree that is 8 inches in diameter, 55 feet tall, and has 5 feet of back lean?</a:t>
            </a:r>
          </a:p>
          <a:p>
            <a:pPr marL="342900" marR="0" lvl="0" indent="-342900">
              <a:spcBef>
                <a:spcPts val="200"/>
              </a:spcBef>
              <a:spcAft>
                <a:spcPts val="2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the chart, we see that one fully inserted wedge will result in 9 feet of forward motion, enough to result in the tree falling into the objective. Note that 9 feet is in the red section of the chart.</a:t>
            </a:r>
          </a:p>
          <a:p>
            <a:pPr marL="342900" marR="0" lvl="0" indent="-342900">
              <a:spcBef>
                <a:spcPts val="200"/>
              </a:spcBef>
              <a:spcAft>
                <a:spcPts val="2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 complex operation for many reasons:</a:t>
            </a:r>
          </a:p>
          <a:p>
            <a:pPr marL="342900" marR="0" lvl="0" indent="-342900">
              <a:spcBef>
                <a:spcPts val="200"/>
              </a:spcBef>
              <a:spcAft>
                <a:spcPts val="2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probably not possible to fully insert a wedge into a tree that is only 8 inches in diameter. That said, you cannot get 9 feet of forward motion with one wedge.</a:t>
            </a:r>
          </a:p>
          <a:p>
            <a:pPr marL="342900" marR="0" lvl="0" indent="-342900">
              <a:spcBef>
                <a:spcPts val="200"/>
              </a:spcBef>
              <a:spcAft>
                <a:spcPts val="2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Five feet of back lean puts a lot of stress on the hinge and the wedge platform.</a:t>
            </a:r>
          </a:p>
          <a:p>
            <a:pPr marL="342900" marR="0" lvl="0" indent="-342900">
              <a:spcBef>
                <a:spcPts val="200"/>
              </a:spcBef>
              <a:spcAft>
                <a:spcPts val="2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must drive the wedge while working under the lean of the tree.</a:t>
            </a:r>
          </a:p>
          <a:p>
            <a:pPr marL="0" marR="0">
              <a:spcBef>
                <a:spcPts val="0"/>
              </a:spcBef>
              <a:spcAft>
                <a:spcPts val="0"/>
              </a:spcAft>
            </a:pPr>
            <a:endParaRPr lang="en-US" sz="1800" b="1" cap="small" baseline="0" dirty="0">
              <a:solidFill>
                <a:srgbClr val="4C782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cap="small" baseline="0" dirty="0">
                <a:solidFill>
                  <a:srgbClr val="4C7826"/>
                </a:solidFill>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that you have seen the charts, let’s review the calculations again.</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B796-91B9-4C7F-96D7-460D7CC8B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821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Summarizing the steps involved in calculating segments:</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Calculate the tree height in feet.</a:t>
            </a: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Calculate the back lean of the tree in feet. </a:t>
            </a:r>
          </a:p>
          <a:p>
            <a:pPr marL="800100" marR="0" lvl="1" indent="-34290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Measure the length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backcut</a:t>
            </a:r>
            <a:r>
              <a:rPr lang="en-US" sz="1800" dirty="0">
                <a:effectLst/>
                <a:latin typeface="Calibri" panose="020F0502020204030204" pitchFamily="34" charset="0"/>
                <a:ea typeface="Calibri" panose="020F0502020204030204" pitchFamily="34" charset="0"/>
                <a:cs typeface="Times New Roman" panose="02020603050405020304" pitchFamily="18" charset="0"/>
              </a:rPr>
              <a:t> plus the hinge in inches.</a:t>
            </a: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Convert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backcut</a:t>
            </a:r>
            <a:r>
              <a:rPr lang="en-US" sz="1800" dirty="0">
                <a:effectLst/>
                <a:latin typeface="Calibri" panose="020F0502020204030204" pitchFamily="34" charset="0"/>
                <a:ea typeface="Calibri" panose="020F0502020204030204" pitchFamily="34" charset="0"/>
                <a:cs typeface="Times New Roman" panose="02020603050405020304" pitchFamily="18" charset="0"/>
              </a:rPr>
              <a:t> measurement from inches to feet.</a:t>
            </a: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Calculate the number of segments.</a:t>
            </a: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Calculate the forward movement expected with one wedge.</a:t>
            </a: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Will you be able to overcome the lean using wedges alone?</a:t>
            </a:r>
          </a:p>
          <a:p>
            <a:pPr marL="800100" marR="0" lvl="1" indent="-342900">
              <a:spcBef>
                <a:spcPts val="0"/>
              </a:spcBef>
              <a:spcAft>
                <a:spcPts val="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Yes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Develop a wedging plan.</a:t>
            </a:r>
          </a:p>
          <a:p>
            <a:pPr marL="800100" marR="0" lvl="1" indent="-342900">
              <a:spcBef>
                <a:spcPts val="0"/>
              </a:spcBef>
              <a:spcAft>
                <a:spcPts val="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No</a:t>
            </a:r>
            <a:r>
              <a:rPr lang="en-US" sz="1800" dirty="0">
                <a:effectLst/>
                <a:latin typeface="Calibri" panose="020F0502020204030204" pitchFamily="34" charset="0"/>
                <a:ea typeface="Calibri" panose="020F0502020204030204" pitchFamily="34" charset="0"/>
                <a:cs typeface="Times New Roman" panose="02020603050405020304" pitchFamily="18" charset="0"/>
              </a:rPr>
              <a:t>: Use the OHLEC size-up process to reassess.</a:t>
            </a:r>
          </a:p>
          <a:p>
            <a:pPr marL="0" marR="0">
              <a:spcBef>
                <a:spcPts val="60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it comes to wedging back-leaning trees, there are many more considerations than simply knowing how much motion will result from using one fully inserted wedge.</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cap="small" baseline="0" dirty="0">
                <a:solidFill>
                  <a:srgbClr val="4C7826"/>
                </a:solidFill>
                <a:effectLst/>
                <a:latin typeface="Calibri" panose="020F0502020204030204" pitchFamily="34" charset="0"/>
                <a:ea typeface="Calibri" panose="020F0502020204030204" pitchFamily="34" charset="0"/>
                <a:cs typeface="Times New Roman" panose="02020603050405020304" pitchFamily="18" charset="0"/>
              </a:rPr>
              <a:t>Transition:</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we will look at some limiting factors.</a:t>
            </a:r>
          </a:p>
          <a:p>
            <a:pPr marL="0" marR="0">
              <a:spcBef>
                <a:spcPts val="600"/>
              </a:spcBef>
              <a:spcAft>
                <a:spcPts val="6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4BB796-91B9-4C7F-96D7-460D7CC8B91D}" type="slidenum">
              <a:rPr lang="en-US" smtClean="0"/>
              <a:t>36</a:t>
            </a:fld>
            <a:endParaRPr lang="en-US"/>
          </a:p>
        </p:txBody>
      </p:sp>
    </p:spTree>
    <p:extLst>
      <p:ext uri="{BB962C8B-B14F-4D97-AF65-F5344CB8AC3E}">
        <p14:creationId xmlns:p14="http://schemas.microsoft.com/office/powerpoint/2010/main" val="1300259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limits to how much you can move a tree. Successfully felling a back-leaning tree depends on several factors:</a:t>
            </a:r>
          </a:p>
          <a:p>
            <a:pPr marL="285750" marR="0" lvl="0" indent="-285750">
              <a:spcBef>
                <a:spcPts val="200"/>
              </a:spcBef>
              <a:spcAft>
                <a:spcPts val="200"/>
              </a:spcAft>
              <a:buFont typeface="Wingdings" panose="05000000000000000000" pitchFamily="2" charset="2"/>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 correctly constructed undercut and hinge</a:t>
            </a:r>
          </a:p>
          <a:p>
            <a:pPr marL="285750" marR="0" lvl="0" indent="-285750">
              <a:spcBef>
                <a:spcPts val="200"/>
              </a:spcBef>
              <a:spcAft>
                <a:spcPts val="200"/>
              </a:spcAft>
              <a:buFont typeface="Wingdings" panose="05000000000000000000" pitchFamily="2" charset="2"/>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accurate measurement of tree height in feet</a:t>
            </a:r>
          </a:p>
          <a:p>
            <a:pPr marL="285750" marR="0" lvl="0" indent="-285750">
              <a:spcBef>
                <a:spcPts val="200"/>
              </a:spcBef>
              <a:spcAft>
                <a:spcPts val="200"/>
              </a:spcAft>
              <a:buFont typeface="Wingdings" panose="05000000000000000000" pitchFamily="2" charset="2"/>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accurate measurement of the amount of back lean in feet</a:t>
            </a:r>
          </a:p>
          <a:p>
            <a:pPr marL="285750" marR="0" lvl="0" indent="-285750">
              <a:spcBef>
                <a:spcPts val="200"/>
              </a:spcBef>
              <a:spcAft>
                <a:spcPts val="200"/>
              </a:spcAft>
              <a:buFont typeface="Wingdings" panose="05000000000000000000" pitchFamily="2" charset="2"/>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fiber characteristics in the hinge and the wedging platform</a:t>
            </a:r>
          </a:p>
          <a:p>
            <a:pPr marL="285750" marR="0" lvl="0" indent="-285750">
              <a:spcBef>
                <a:spcPts val="200"/>
              </a:spcBef>
              <a:spcAft>
                <a:spcPts val="200"/>
              </a:spcAft>
              <a:buFont typeface="Wingdings" panose="05000000000000000000" pitchFamily="2" charset="2"/>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number and size of wedges available</a:t>
            </a:r>
          </a:p>
          <a:p>
            <a:pPr marL="285750" marR="0" lvl="0" indent="-285750">
              <a:spcBef>
                <a:spcPts val="200"/>
              </a:spcBef>
              <a:spcAft>
                <a:spcPts val="200"/>
              </a:spcAft>
              <a:buFont typeface="Wingdings" panose="05000000000000000000" pitchFamily="2" charset="2"/>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size of the ax you use to drive wedges</a:t>
            </a:r>
          </a:p>
          <a:p>
            <a:pPr marL="285750" marR="0" lvl="0" indent="-285750">
              <a:spcBef>
                <a:spcPts val="200"/>
              </a:spcBef>
              <a:spcAft>
                <a:spcPts val="200"/>
              </a:spcAft>
              <a:buFont typeface="Wingdings" panose="05000000000000000000" pitchFamily="2" charset="2"/>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Elasticity of the hinge</a:t>
            </a:r>
          </a:p>
          <a:p>
            <a:pPr marL="285750" marR="0" lvl="0" indent="-285750">
              <a:spcBef>
                <a:spcPts val="200"/>
              </a:spcBef>
              <a:spcAft>
                <a:spcPts val="200"/>
              </a:spcAft>
              <a:buFont typeface="Wingdings" panose="05000000000000000000" pitchFamily="2" charset="2"/>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Tensile strength of the hinge</a:t>
            </a:r>
          </a:p>
          <a:p>
            <a:pPr marL="285750" marR="0" lvl="0" indent="-285750">
              <a:spcBef>
                <a:spcPts val="200"/>
              </a:spcBef>
              <a:spcAft>
                <a:spcPts val="200"/>
              </a:spcAft>
              <a:buFont typeface="Wingdings" panose="05000000000000000000" pitchFamily="2" charset="2"/>
              <a:buChar char="§"/>
              <a:tabLst>
                <a:tab pos="228600" algn="l"/>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Sawyers physical ability to drive a wedge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4BB796-91B9-4C7F-96D7-460D7CC8B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554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a:t>
            </a: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Allow students a few moments to answer the questions in the student guide. Discuss the answers and correct any misconceptions.</a:t>
            </a:r>
          </a:p>
          <a:p>
            <a:pPr marL="0" marR="0">
              <a:spcBef>
                <a:spcPts val="60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Q: </a:t>
            </a:r>
            <a:r>
              <a:rPr lang="en-US" sz="1800" dirty="0">
                <a:effectLst/>
                <a:latin typeface="Calibri" panose="020F0502020204030204" pitchFamily="34" charset="0"/>
                <a:ea typeface="Calibri" panose="020F0502020204030204" pitchFamily="34" charset="0"/>
                <a:cs typeface="Times New Roman" panose="02020603050405020304" pitchFamily="18" charset="0"/>
              </a:rPr>
              <a:t>When felling, how do wedges work?</a:t>
            </a:r>
          </a:p>
          <a:p>
            <a:pPr marL="0" marR="0">
              <a:spcBef>
                <a:spcPts val="60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you strike a wedge, energy transfers into the tree as movement. This movement will lift the back of the tree, causing the top of the bole to move forward into the undercut as weight begins to transfer and rotate forward at the hinge.</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Q: </a:t>
            </a:r>
            <a:r>
              <a:rPr lang="en-US" sz="1800" dirty="0">
                <a:effectLst/>
                <a:latin typeface="Calibri" panose="020F0502020204030204" pitchFamily="34" charset="0"/>
                <a:ea typeface="Calibri" panose="020F0502020204030204" pitchFamily="34" charset="0"/>
                <a:cs typeface="Times New Roman" panose="02020603050405020304" pitchFamily="18" charset="0"/>
              </a:rPr>
              <a:t>During felling, should you place wedges parallel or perpendicular to the hinge?</a:t>
            </a:r>
          </a:p>
          <a:p>
            <a:pPr marL="0" marR="0">
              <a:spcBef>
                <a:spcPts val="60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You should place wedges perpendicular to the hinge when driving them. This will lift the tree and transfer weight forward into the undercut. You only seat wedges parallel to the hinge when using them to support the weight of a side-leaning tree.</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Q: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Which one has a greater mechanical advantage, a 1- by 12-inch wedge or a 1-by 6-inch wedge?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 </a:t>
            </a:r>
            <a:r>
              <a:rPr lang="en-US" sz="1800" dirty="0">
                <a:effectLst/>
                <a:latin typeface="Calibri" panose="020F0502020204030204" pitchFamily="34" charset="0"/>
                <a:ea typeface="Calibri" panose="020F0502020204030204" pitchFamily="34" charset="0"/>
                <a:cs typeface="Times New Roman" panose="02020603050405020304" pitchFamily="18" charset="0"/>
              </a:rPr>
              <a:t>A 1- by 12-inch wedge</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Q: </a:t>
            </a:r>
            <a:r>
              <a:rPr lang="en-US" sz="1800" dirty="0">
                <a:effectLst/>
                <a:latin typeface="Calibri" panose="020F0502020204030204" pitchFamily="34" charset="0"/>
                <a:ea typeface="Calibri" panose="020F0502020204030204" pitchFamily="34" charset="0"/>
                <a:cs typeface="Times New Roman" panose="02020603050405020304" pitchFamily="18" charset="0"/>
              </a:rPr>
              <a:t>What can you use when hanging wedges are not available?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A:</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An ax or a Pulaski</a:t>
            </a:r>
          </a:p>
          <a:p>
            <a:pPr marL="0" marR="0">
              <a:spcBef>
                <a:spcPts val="600"/>
              </a:spcBef>
              <a:spcAft>
                <a:spcPts val="6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Q:</a:t>
            </a:r>
            <a:r>
              <a:rPr lang="en-US" sz="1800" dirty="0">
                <a:effectLst/>
                <a:latin typeface="Calibri" panose="020F0502020204030204" pitchFamily="34" charset="0"/>
                <a:ea typeface="Calibri" panose="020F0502020204030204" pitchFamily="34" charset="0"/>
                <a:cs typeface="Times New Roman" panose="02020603050405020304" pitchFamily="18" charset="0"/>
              </a:rPr>
              <a:t> Why are segments important?</a:t>
            </a:r>
          </a:p>
          <a:p>
            <a:pPr marL="0" marR="0">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a:t>
            </a:r>
            <a:r>
              <a:rPr lang="en-US" sz="1800" b="1">
                <a:effectLst/>
                <a:latin typeface="Calibri" panose="020F0502020204030204" pitchFamily="34" charset="0"/>
                <a:ea typeface="Calibri" panose="020F0502020204030204" pitchFamily="34" charset="0"/>
                <a:cs typeface="Times New Roman" panose="02020603050405020304" pitchFamily="18" charset="0"/>
              </a:rPr>
              <a:t>:</a:t>
            </a:r>
            <a:r>
              <a:rPr lang="en-US" sz="1800">
                <a:effectLst/>
                <a:latin typeface="Calibri" panose="020F0502020204030204" pitchFamily="34" charset="0"/>
                <a:ea typeface="Calibri" panose="020F0502020204030204" pitchFamily="34" charset="0"/>
                <a:cs typeface="Times New Roman" panose="02020603050405020304" pitchFamily="18" charset="0"/>
              </a:rPr>
              <a:t> They </a:t>
            </a:r>
            <a:r>
              <a:rPr lang="en-US" sz="1800" dirty="0">
                <a:effectLst/>
                <a:latin typeface="Calibri" panose="020F0502020204030204" pitchFamily="34" charset="0"/>
                <a:ea typeface="Calibri" panose="020F0502020204030204" pitchFamily="34" charset="0"/>
                <a:cs typeface="Times New Roman" panose="02020603050405020304" pitchFamily="18" charset="0"/>
              </a:rPr>
              <a:t>provide the sawyer with a useful tool to balance mechanical possibility and the sawyer’s physical capacity.</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Q:</a:t>
            </a:r>
            <a:r>
              <a:rPr lang="en-US" sz="1800" dirty="0">
                <a:effectLst/>
                <a:latin typeface="Calibri" panose="020F0502020204030204" pitchFamily="34" charset="0"/>
                <a:ea typeface="Calibri" panose="020F0502020204030204" pitchFamily="34" charset="0"/>
                <a:cs typeface="Times New Roman" panose="02020603050405020304" pitchFamily="18" charset="0"/>
              </a:rPr>
              <a:t> Can you overcome the lean of this tree? Why or why not? </a:t>
            </a:r>
          </a:p>
          <a:p>
            <a:pPr marL="285750" marR="0" indent="-285750">
              <a:spcBef>
                <a:spcPts val="600"/>
              </a:spcBef>
              <a:spcAft>
                <a:spcPts val="8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Segment length: 18 inches</a:t>
            </a:r>
          </a:p>
          <a:p>
            <a:pPr marL="285750" marR="0" indent="-285750">
              <a:spcBef>
                <a:spcPts val="600"/>
              </a:spcBef>
              <a:spcAft>
                <a:spcPts val="8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Tree height: 120 feet</a:t>
            </a:r>
          </a:p>
          <a:p>
            <a:pPr marL="285750" marR="0" indent="-285750">
              <a:spcBef>
                <a:spcPts val="600"/>
              </a:spcBef>
              <a:spcAft>
                <a:spcPts val="8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Back lean: 4 feet</a:t>
            </a:r>
          </a:p>
          <a:p>
            <a:pPr marL="0" marR="0">
              <a:spcBef>
                <a:spcPts val="600"/>
              </a:spcBef>
              <a:spcAft>
                <a:spcPts val="6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A: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Yes.</a:t>
            </a:r>
          </a:p>
          <a:p>
            <a:pPr marL="285750" marR="0" indent="-285750">
              <a:spcBef>
                <a:spcPts val="600"/>
              </a:spcBef>
              <a:spcAft>
                <a:spcPts val="6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Number of Segments: 80</a:t>
            </a:r>
          </a:p>
          <a:p>
            <a:pPr marL="285750" marR="0" indent="-285750">
              <a:spcBef>
                <a:spcPts val="600"/>
              </a:spcBef>
              <a:spcAft>
                <a:spcPts val="6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Lift needed: one wedge will overcome the lean</a:t>
            </a:r>
          </a:p>
          <a:p>
            <a:pPr marL="0" marR="0">
              <a:lnSpc>
                <a:spcPct val="200000"/>
              </a:lnSpc>
              <a:spcBef>
                <a:spcPts val="600"/>
              </a:spcBef>
              <a:spcAft>
                <a:spcPts val="600"/>
              </a:spcAft>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4BB796-91B9-4C7F-96D7-460D7CC8B91D}" type="slidenum">
              <a:rPr lang="en-US" smtClean="0"/>
              <a:t>38</a:t>
            </a:fld>
            <a:endParaRPr lang="en-US" dirty="0"/>
          </a:p>
        </p:txBody>
      </p:sp>
    </p:spTree>
    <p:extLst>
      <p:ext uri="{BB962C8B-B14F-4D97-AF65-F5344CB8AC3E}">
        <p14:creationId xmlns:p14="http://schemas.microsoft.com/office/powerpoint/2010/main" val="3814838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Review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cs typeface="Times New Roman" panose="02020603050405020304" pitchFamily="18" charset="0"/>
              </a:rPr>
              <a:t>Review the summary objectives listed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54BB796-91B9-4C7F-96D7-460D7CC8B91D}" type="slidenum">
              <a:rPr lang="en-US" smtClean="0"/>
              <a:t>39</a:t>
            </a:fld>
            <a:endParaRPr lang="en-US" dirty="0"/>
          </a:p>
        </p:txBody>
      </p:sp>
    </p:spTree>
    <p:extLst>
      <p:ext uri="{BB962C8B-B14F-4D97-AF65-F5344CB8AC3E}">
        <p14:creationId xmlns:p14="http://schemas.microsoft.com/office/powerpoint/2010/main" val="3404191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wedge is an essential tool for bucking and felling operations. Sawyers use wedges during bucking operations to manage compression and prevent the saw from becoming pinched or stuck in the kerf. They use wedges during felling operations to lift the back of the tree and redistribute the center weight into the undercut, and can also use wedges to support the hinge on trees with heavy side leans.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b="1" cap="none" baseline="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4BB796-91B9-4C7F-96D7-460D7CC8B91D}" type="slidenum">
              <a:rPr lang="en-US" smtClean="0"/>
              <a:t>4</a:t>
            </a:fld>
            <a:endParaRPr lang="en-US" dirty="0"/>
          </a:p>
        </p:txBody>
      </p:sp>
    </p:spTree>
    <p:extLst>
      <p:ext uri="{BB962C8B-B14F-4D97-AF65-F5344CB8AC3E}">
        <p14:creationId xmlns:p14="http://schemas.microsoft.com/office/powerpoint/2010/main" val="1159427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t>Ask:</a:t>
            </a:r>
            <a:endParaRPr lang="en-US" cap="small" baseline="0" dirty="0"/>
          </a:p>
          <a:p>
            <a:r>
              <a:rPr lang="en-US" dirty="0"/>
              <a:t>Are there any additional questions you have about wedges?</a:t>
            </a:r>
          </a:p>
        </p:txBody>
      </p:sp>
      <p:sp>
        <p:nvSpPr>
          <p:cNvPr id="4" name="Slide Number Placeholder 3"/>
          <p:cNvSpPr>
            <a:spLocks noGrp="1"/>
          </p:cNvSpPr>
          <p:nvPr>
            <p:ph type="sldNum" sz="quarter" idx="5"/>
          </p:nvPr>
        </p:nvSpPr>
        <p:spPr/>
        <p:txBody>
          <a:bodyPr/>
          <a:lstStyle/>
          <a:p>
            <a:fld id="{954BB796-91B9-4C7F-96D7-460D7CC8B91D}" type="slidenum">
              <a:rPr lang="en-US" smtClean="0"/>
              <a:t>40</a:t>
            </a:fld>
            <a:endParaRPr lang="en-US" dirty="0"/>
          </a:p>
        </p:txBody>
      </p:sp>
    </p:spTree>
    <p:extLst>
      <p:ext uri="{BB962C8B-B14F-4D97-AF65-F5344CB8AC3E}">
        <p14:creationId xmlns:p14="http://schemas.microsoft.com/office/powerpoint/2010/main" val="2643676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wedge is any material with a thick end tapering to a thin edge that is driven between two objects or parts of an object to secure, lift, or separate them. Wedges provide sawyers with a mechanical advantage for managing compressive forces.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4BB796-91B9-4C7F-96D7-460D7CC8B91D}" type="slidenum">
              <a:rPr lang="en-US" smtClean="0"/>
              <a:t>5</a:t>
            </a:fld>
            <a:endParaRPr lang="en-US" dirty="0"/>
          </a:p>
        </p:txBody>
      </p:sp>
    </p:spTree>
    <p:extLst>
      <p:ext uri="{BB962C8B-B14F-4D97-AF65-F5344CB8AC3E}">
        <p14:creationId xmlns:p14="http://schemas.microsoft.com/office/powerpoint/2010/main" val="104485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Wedges come in many different types and sizes. It is important to know how to select the appropriate wedge for the task at hand. You can calculate the mechanical advantage of a wedge by dividing its height by its length. Although a short wedge with a wide angle may do a job faster, it requires more force to drive than a long wedge with a narrow angle.</a:t>
            </a:r>
          </a:p>
          <a:p>
            <a:pPr marL="0" marR="0">
              <a:spcBef>
                <a:spcPts val="600"/>
              </a:spcBef>
              <a:spcAft>
                <a:spcPts val="600"/>
              </a:spcAft>
            </a:pPr>
            <a:endParaRPr lang="en-US" sz="1800" dirty="0">
              <a:solidFill>
                <a:srgbClr val="538135"/>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0" marR="0">
              <a:spcBef>
                <a:spcPts val="600"/>
              </a:spcBef>
              <a:spcAft>
                <a:spcPts val="600"/>
              </a:spcAft>
            </a:pPr>
            <a:r>
              <a:rPr lang="en-US" sz="1800" dirty="0">
                <a:solidFill>
                  <a:srgbClr val="538135"/>
                </a:solidFill>
                <a:effectLst/>
                <a:latin typeface="Trebuchet MS" panose="020B0603020202020204" pitchFamily="34" charset="0"/>
                <a:ea typeface="Times New Roman" panose="02020603050405020304" pitchFamily="18" charset="0"/>
                <a:cs typeface="Times New Roman" panose="02020603050405020304" pitchFamily="18" charset="0"/>
              </a:rPr>
              <a:t>Example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1- by 12-inch wedge has a mechanical advantage over a </a:t>
            </a:r>
            <a:r>
              <a:rPr lang="en-US" sz="1800" kern="1200" dirty="0">
                <a:solidFill>
                  <a:srgbClr val="000000"/>
                </a:solidFill>
                <a:effectLst/>
                <a:latin typeface="Calibri" panose="020F0502020204030204" pitchFamily="34" charset="0"/>
                <a:ea typeface="+mn-ea"/>
                <a:cs typeface="+mn-cs"/>
              </a:rPr>
              <a:t>1- by 6</a:t>
            </a:r>
            <a:r>
              <a:rPr lang="en-US" sz="1800" b="1" cap="small"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inch wedge. Therefore, a </a:t>
            </a:r>
            <a:r>
              <a:rPr lang="en-US" sz="1800" kern="1200" dirty="0">
                <a:solidFill>
                  <a:srgbClr val="000000"/>
                </a:solidFill>
                <a:effectLst/>
                <a:latin typeface="Calibri" panose="020F0502020204030204" pitchFamily="34" charset="0"/>
                <a:ea typeface="+mn-ea"/>
                <a:cs typeface="+mn-cs"/>
              </a:rPr>
              <a:t>1- by 12-</a:t>
            </a:r>
            <a:r>
              <a:rPr lang="en-US" sz="1800" dirty="0">
                <a:effectLst/>
                <a:latin typeface="Calibri" panose="020F0502020204030204" pitchFamily="34" charset="0"/>
                <a:ea typeface="Calibri" panose="020F0502020204030204" pitchFamily="34" charset="0"/>
                <a:cs typeface="Times New Roman" panose="02020603050405020304" pitchFamily="18" charset="0"/>
              </a:rPr>
              <a:t>inch wedge is easier to drive under a load than a </a:t>
            </a:r>
            <a:r>
              <a:rPr lang="en-US" sz="1800" kern="1200" dirty="0">
                <a:solidFill>
                  <a:srgbClr val="000000"/>
                </a:solidFill>
                <a:effectLst/>
                <a:latin typeface="Calibri" panose="020F0502020204030204" pitchFamily="34" charset="0"/>
                <a:ea typeface="+mn-ea"/>
                <a:cs typeface="+mn-cs"/>
              </a:rPr>
              <a:t>1- by 6-</a:t>
            </a:r>
            <a:r>
              <a:rPr lang="en-US" sz="1800" dirty="0">
                <a:effectLst/>
                <a:latin typeface="Calibri" panose="020F0502020204030204" pitchFamily="34" charset="0"/>
                <a:ea typeface="Calibri" panose="020F0502020204030204" pitchFamily="34" charset="0"/>
                <a:cs typeface="Times New Roman" panose="02020603050405020304" pitchFamily="18" charset="0"/>
              </a:rPr>
              <a:t>inch wedge.</a:t>
            </a:r>
          </a:p>
          <a:p>
            <a:pPr marL="0" marR="0">
              <a:spcBef>
                <a:spcPts val="60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longer wedge with the thinner taper has a mechanical advantage over the wedge with the shorter, steeper taper. While the wedge with the</a:t>
            </a:r>
            <a:r>
              <a:rPr lang="en-US" sz="1800" b="1" cap="small"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shorter, steeper taper may open the saw kerf faster, it requires more effort to drive.</a:t>
            </a:r>
          </a:p>
          <a:p>
            <a:pPr marL="0" marR="0">
              <a:spcBef>
                <a:spcPts val="60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000" b="1" cap="small" baseline="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4BB796-91B9-4C7F-96D7-460D7CC8B91D}" type="slidenum">
              <a:rPr lang="en-US" smtClean="0"/>
              <a:t>6</a:t>
            </a:fld>
            <a:endParaRPr lang="en-US" dirty="0"/>
          </a:p>
        </p:txBody>
      </p:sp>
    </p:spTree>
    <p:extLst>
      <p:ext uri="{BB962C8B-B14F-4D97-AF65-F5344CB8AC3E}">
        <p14:creationId xmlns:p14="http://schemas.microsoft.com/office/powerpoint/2010/main" val="2970262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99B948B-534C-408A-B85E-1F2281B36B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Modern wedges are often made of heavy-duty plastic blends. This helps minimize any damage if the cutting teeth of the saw contact the wedge.</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Wedges come in several tapers and lengths, with various features that are specific to the intended use of the individual wedge.</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will discuss the following types of wedges:</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Single-taper</a:t>
            </a:r>
          </a:p>
          <a:p>
            <a:pPr marL="285750" marR="0" lvl="0" indent="-285750">
              <a:spcBef>
                <a:spcPts val="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Double-taper</a:t>
            </a:r>
          </a:p>
          <a:p>
            <a:pPr marL="285750" marR="0" lvl="0" indent="-285750">
              <a:spcBef>
                <a:spcPts val="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Triple-taper</a:t>
            </a:r>
          </a:p>
          <a:p>
            <a:pPr marL="285750" marR="0" lvl="0" indent="-285750">
              <a:spcBef>
                <a:spcPts val="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Hanging</a:t>
            </a:r>
          </a:p>
          <a:p>
            <a:pPr marL="285750" marR="0" lvl="0" indent="-285750">
              <a:spcBef>
                <a:spcPts val="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Rifled and hardhead wedges</a:t>
            </a:r>
          </a:p>
          <a:p>
            <a:pPr marL="285750" marR="0" lvl="0" indent="-285750">
              <a:spcBef>
                <a:spcPts val="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Shims</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800"/>
              </a:spcAft>
            </a:pPr>
            <a:r>
              <a:rPr lang="en-US" sz="1800" b="1" dirty="0">
                <a:effectLst/>
                <a:latin typeface="Calibri" panose="020F0502020204030204" pitchFamily="34" charset="0"/>
                <a:ea typeface="+mn-ea"/>
                <a:cs typeface="+mn-cs"/>
              </a:rPr>
              <a:t>Single-taper:</a:t>
            </a:r>
            <a:r>
              <a:rPr lang="en-US" sz="1800" dirty="0">
                <a:effectLst/>
                <a:latin typeface="Calibri" panose="020F0502020204030204" pitchFamily="34" charset="0"/>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single-taper wedge is a right triangle with a 90-degree angle on the back plate and three unequal sides.</a:t>
            </a:r>
          </a:p>
          <a:p>
            <a:pPr marL="0" marR="0">
              <a:spcBef>
                <a:spcPts val="600"/>
              </a:spcBef>
              <a:spcAft>
                <a:spcPts val="800"/>
              </a:spcAft>
            </a:pPr>
            <a:endParaRPr lang="en-US" sz="1800" b="1" dirty="0">
              <a:effectLst/>
              <a:latin typeface="Calibri" panose="020F0502020204030204" pitchFamily="34" charset="0"/>
              <a:ea typeface="+mn-ea"/>
              <a:cs typeface="+mn-cs"/>
            </a:endParaRPr>
          </a:p>
          <a:p>
            <a:pPr marL="0" marR="0">
              <a:spcBef>
                <a:spcPts val="600"/>
              </a:spcBef>
              <a:spcAft>
                <a:spcPts val="800"/>
              </a:spcAft>
            </a:pPr>
            <a:r>
              <a:rPr lang="en-US" sz="1800" b="1" dirty="0">
                <a:effectLst/>
                <a:latin typeface="Calibri" panose="020F0502020204030204" pitchFamily="34" charset="0"/>
                <a:ea typeface="+mn-ea"/>
                <a:cs typeface="+mn-cs"/>
              </a:rPr>
              <a:t>Double-taper:</a:t>
            </a:r>
            <a:r>
              <a:rPr lang="en-US" sz="1800" dirty="0">
                <a:effectLst/>
                <a:latin typeface="Calibri" panose="020F0502020204030204" pitchFamily="34" charset="0"/>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double-taper wedge is an isosceles triangle with two equal sides.</a:t>
            </a:r>
          </a:p>
          <a:p>
            <a:pPr marL="0" marR="0">
              <a:spcBef>
                <a:spcPts val="600"/>
              </a:spcBef>
              <a:spcAft>
                <a:spcPts val="800"/>
              </a:spcAft>
            </a:pPr>
            <a:endParaRPr lang="en-US" sz="1800" b="1" kern="1200" dirty="0">
              <a:solidFill>
                <a:srgbClr val="000000"/>
              </a:solidFill>
              <a:effectLst/>
              <a:latin typeface="Calibri" panose="020F0502020204030204" pitchFamily="34" charset="0"/>
              <a:ea typeface="+mn-ea"/>
              <a:cs typeface="+mn-cs"/>
            </a:endParaRPr>
          </a:p>
          <a:p>
            <a:pPr marL="0" marR="0">
              <a:spcBef>
                <a:spcPts val="600"/>
              </a:spcBef>
              <a:spcAft>
                <a:spcPts val="800"/>
              </a:spcAft>
            </a:pPr>
            <a:r>
              <a:rPr lang="en-US" sz="1800" b="1" kern="1200" dirty="0">
                <a:solidFill>
                  <a:srgbClr val="000000"/>
                </a:solidFill>
                <a:effectLst/>
                <a:latin typeface="Calibri" panose="020F0502020204030204" pitchFamily="34" charset="0"/>
                <a:ea typeface="+mn-ea"/>
                <a:cs typeface="+mn-cs"/>
              </a:rPr>
              <a:t>Triple-taper:</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triple-taper wedge starts similar to the single-taper wedge, but steps up the degree of incline about half way into the taper. This works well for quicker lift on smaller trees. On heavier, larger trees it lifts slowly to get the action started, and then a quicker lift takes over. Because of the drastic change in taper</a:t>
            </a:r>
            <a:r>
              <a:rPr lang="en-US" sz="1800" kern="1200" dirty="0">
                <a:solidFill>
                  <a:srgbClr val="0F0F0F"/>
                </a:solidFill>
                <a:effectLst/>
                <a:latin typeface="Calibri" panose="020F0502020204030204" pitchFamily="34" charset="0"/>
                <a:ea typeface="Calibri" panose="020F0502020204030204" pitchFamily="34" charset="0"/>
                <a:cs typeface="+mn-cs"/>
              </a:rPr>
              <a:t>, a</a:t>
            </a:r>
            <a:r>
              <a:rPr lang="en-US" sz="1800" dirty="0">
                <a:effectLst/>
                <a:latin typeface="Calibri" panose="020F0502020204030204" pitchFamily="34" charset="0"/>
                <a:ea typeface="Calibri" panose="020F0502020204030204" pitchFamily="34" charset="0"/>
                <a:cs typeface="Times New Roman" panose="02020603050405020304" pitchFamily="18" charset="0"/>
              </a:rPr>
              <a:t> triple-taper wedge is more difficult to drive toward the back of the wedge.</a:t>
            </a:r>
          </a:p>
          <a:p>
            <a:pPr marL="0" marR="0">
              <a:spcBef>
                <a:spcPts val="60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cap="small" baseline="0" dirty="0">
                <a:effectLst/>
                <a:latin typeface="Segoe UI" panose="020B0502040204020203" pitchFamily="34" charset="0"/>
                <a:ea typeface="Calibri" panose="020F0502020204030204" pitchFamily="34" charset="0"/>
                <a:cs typeface="Times New Roman" panose="02020603050405020304" pitchFamily="18" charset="0"/>
              </a:rPr>
              <a:t>Display Next Slide</a:t>
            </a:r>
            <a:endPar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4BB796-91B9-4C7F-96D7-460D7CC8B91D}" type="slidenum">
              <a:rPr lang="en-US" smtClean="0"/>
              <a:t>8</a:t>
            </a:fld>
            <a:endParaRPr lang="en-US" dirty="0"/>
          </a:p>
        </p:txBody>
      </p:sp>
    </p:spTree>
    <p:extLst>
      <p:ext uri="{BB962C8B-B14F-4D97-AF65-F5344CB8AC3E}">
        <p14:creationId xmlns:p14="http://schemas.microsoft.com/office/powerpoint/2010/main" val="1252989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small" baseline="0" dirty="0">
                <a:effectLst/>
                <a:latin typeface="Calibri" panose="020F0502020204030204" pitchFamily="34" charset="0"/>
                <a:ea typeface="Calibri" panose="020F0502020204030204" pitchFamily="34" charset="0"/>
                <a:cs typeface="Times New Roman" panose="02020603050405020304" pitchFamily="18" charset="0"/>
              </a:rPr>
              <a:t>Say:</a:t>
            </a: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Sawyers use hanging wedges for crosscut saw operations. Hanging wedges are two wedges connected by a lanyard or cord and secured (e.g., over the head of an ax) to prevent them from dropping onto the crosscut saw and damaging it. You can use hanging wedges as a pair and drive them across the kerf at the 10 o'clock and 2 o'clock positions. This prevents a log from rolling or twisting and unintentionally pinching the saw before you fully sever the log.</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hanging wedges are not available, you can use an ax or Pulaski across the kerf to prevent the log from rolling.</a:t>
            </a:r>
          </a:p>
          <a:p>
            <a:pPr marL="0" marR="0">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b="1" cap="small" baseline="0" dirty="0">
                <a:effectLst/>
                <a:latin typeface="Calibri" panose="020F0502020204030204" pitchFamily="34" charset="0"/>
                <a:ea typeface="Calibri" panose="020F0502020204030204" pitchFamily="34" charset="0"/>
                <a:cs typeface="Times New Roman" panose="02020603050405020304" pitchFamily="18" charset="0"/>
              </a:rPr>
              <a:t>DISPLAY NEXT SLIDE</a:t>
            </a:r>
          </a:p>
          <a:p>
            <a:pPr marL="0" marR="0">
              <a:lnSpc>
                <a:spcPct val="107000"/>
              </a:lnSpc>
              <a:spcBef>
                <a:spcPts val="0"/>
              </a:spcBef>
              <a:spcAft>
                <a:spcPts val="1000"/>
              </a:spcAft>
            </a:pPr>
            <a:endParaRPr lang="en-US" b="1" dirty="0"/>
          </a:p>
        </p:txBody>
      </p:sp>
      <p:sp>
        <p:nvSpPr>
          <p:cNvPr id="4" name="Slide Number Placeholder 3"/>
          <p:cNvSpPr>
            <a:spLocks noGrp="1"/>
          </p:cNvSpPr>
          <p:nvPr>
            <p:ph type="sldNum" sz="quarter" idx="5"/>
          </p:nvPr>
        </p:nvSpPr>
        <p:spPr/>
        <p:txBody>
          <a:bodyPr/>
          <a:lstStyle/>
          <a:p>
            <a:fld id="{954BB796-91B9-4C7F-96D7-460D7CC8B91D}" type="slidenum">
              <a:rPr lang="en-US" smtClean="0"/>
              <a:t>9</a:t>
            </a:fld>
            <a:endParaRPr lang="en-US" dirty="0"/>
          </a:p>
        </p:txBody>
      </p:sp>
    </p:spTree>
    <p:extLst>
      <p:ext uri="{BB962C8B-B14F-4D97-AF65-F5344CB8AC3E}">
        <p14:creationId xmlns:p14="http://schemas.microsoft.com/office/powerpoint/2010/main" val="213314990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odule 1 Title">
    <p:bg>
      <p:bgPr>
        <a:solidFill>
          <a:schemeClr val="bg1">
            <a:lumMod val="8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CE1642-A75A-4B87-A58B-12B8AE31A9C0}"/>
              </a:ext>
            </a:extLst>
          </p:cNvPr>
          <p:cNvSpPr/>
          <p:nvPr userDrawn="1"/>
        </p:nvSpPr>
        <p:spPr>
          <a:xfrm>
            <a:off x="0" y="0"/>
            <a:ext cx="9144000" cy="6858000"/>
          </a:xfrm>
          <a:prstGeom prst="rect">
            <a:avLst/>
          </a:prstGeom>
          <a:solidFill>
            <a:schemeClr val="tx1">
              <a:lumMod val="95000"/>
              <a:lumOff val="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3B4D400-B532-4D72-8A92-E7E46EFDEF19}"/>
              </a:ext>
            </a:extLst>
          </p:cNvPr>
          <p:cNvPicPr>
            <a:picLocks noChangeAspect="1"/>
          </p:cNvPicPr>
          <p:nvPr userDrawn="1"/>
        </p:nvPicPr>
        <p:blipFill rotWithShape="1">
          <a:blip r:embed="rId2" cstate="print">
            <a:alphaModFix amt="85000"/>
            <a:extLst>
              <a:ext uri="{BEBA8EAE-BF5A-486C-A8C5-ECC9F3942E4B}">
                <a14:imgProps xmlns:a14="http://schemas.microsoft.com/office/drawing/2010/main">
                  <a14:imgLayer r:embed="rId3">
                    <a14:imgEffect>
                      <a14:sharpenSoften amount="25000"/>
                    </a14:imgEffect>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9144001" cy="6901422"/>
          </a:xfrm>
          <a:prstGeom prst="rect">
            <a:avLst/>
          </a:prstGeom>
        </p:spPr>
      </p:pic>
      <p:sp>
        <p:nvSpPr>
          <p:cNvPr id="2" name="Title 1"/>
          <p:cNvSpPr>
            <a:spLocks noGrp="1"/>
          </p:cNvSpPr>
          <p:nvPr>
            <p:ph type="ctrTitle"/>
          </p:nvPr>
        </p:nvSpPr>
        <p:spPr>
          <a:xfrm>
            <a:off x="0" y="3447288"/>
            <a:ext cx="9144000" cy="1179576"/>
          </a:xfrm>
        </p:spPr>
        <p:txBody>
          <a:bodyPr anchor="t" anchorCtr="0">
            <a:noAutofit/>
          </a:bodyPr>
          <a:lstStyle>
            <a:lvl1pPr algn="ctr">
              <a:defRPr sz="4200" b="1" cap="all" spc="600" baseline="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218688" y="4873752"/>
            <a:ext cx="2706624" cy="827316"/>
          </a:xfrm>
          <a:prstGeom prst="rect">
            <a:avLst/>
          </a:prstGeom>
        </p:spPr>
        <p:txBody>
          <a:bodyPr>
            <a:normAutofit/>
          </a:bodyPr>
          <a:lstStyle>
            <a:lvl1pPr marL="0" indent="0" algn="ctr">
              <a:buNone/>
              <a:defRPr sz="2400" b="1" spc="3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A308DAD6-4DF7-443C-A946-7A8C3F47E46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615821" y="454925"/>
            <a:ext cx="3794078" cy="2402006"/>
          </a:xfrm>
          <a:prstGeom prst="rect">
            <a:avLst/>
          </a:prstGeom>
        </p:spPr>
      </p:pic>
      <p:pic>
        <p:nvPicPr>
          <p:cNvPr id="8" name="Picture 7">
            <a:extLst>
              <a:ext uri="{FF2B5EF4-FFF2-40B4-BE49-F238E27FC236}">
                <a16:creationId xmlns:a16="http://schemas.microsoft.com/office/drawing/2014/main" id="{62039752-5814-405E-9DE6-904975C41030}"/>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32248" y="1152004"/>
            <a:ext cx="1047804" cy="781090"/>
          </a:xfrm>
          <a:prstGeom prst="rect">
            <a:avLst/>
          </a:prstGeom>
        </p:spPr>
      </p:pic>
      <p:pic>
        <p:nvPicPr>
          <p:cNvPr id="9" name="Picture 8">
            <a:extLst>
              <a:ext uri="{FF2B5EF4-FFF2-40B4-BE49-F238E27FC236}">
                <a16:creationId xmlns:a16="http://schemas.microsoft.com/office/drawing/2014/main" id="{FAE4C48E-7E20-4D08-9E34-A1A87FCFEE7E}"/>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296912" y="970722"/>
            <a:ext cx="914840" cy="1035401"/>
          </a:xfrm>
          <a:prstGeom prst="rect">
            <a:avLst/>
          </a:prstGeom>
        </p:spPr>
      </p:pic>
    </p:spTree>
    <p:extLst>
      <p:ext uri="{BB962C8B-B14F-4D97-AF65-F5344CB8AC3E}">
        <p14:creationId xmlns:p14="http://schemas.microsoft.com/office/powerpoint/2010/main" val="43426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50"/>
                                        <p:tgtEl>
                                          <p:spTgt spid="3">
                                            <p:txEl>
                                              <p:pRg st="0" end="0"/>
                                            </p:txEl>
                                          </p:spTgt>
                                        </p:tgtEl>
                                      </p:cBhvr>
                                    </p:animEffect>
                                    <p:anim calcmode="lin" valueType="num">
                                      <p:cBhvr>
                                        <p:cTn id="11"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42"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anim calcmode="lin" valueType="num">
                      <p:cBhvr>
                        <p:cTn dur="750" fill="hold"/>
                        <p:tgtEl>
                          <p:spTgt spid="3"/>
                        </p:tgtEl>
                        <p:attrNameLst>
                          <p:attrName>ppt_x</p:attrName>
                        </p:attrNameLst>
                      </p:cBhvr>
                      <p:tavLst>
                        <p:tav tm="0">
                          <p:val>
                            <p:strVal val="#ppt_x"/>
                          </p:val>
                        </p:tav>
                        <p:tav tm="100000">
                          <p:val>
                            <p:strVal val="#ppt_x"/>
                          </p:val>
                        </p:tav>
                      </p:tavLst>
                    </p:anim>
                    <p:anim calcmode="lin" valueType="num">
                      <p:cBhvr>
                        <p:cTn dur="750" fill="hold"/>
                        <p:tgtEl>
                          <p:spTgt spid="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eworkRevie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9454D7-EDAB-4CB5-ADE9-C2FB485F4A60}"/>
              </a:ext>
            </a:extLst>
          </p:cNvPr>
          <p:cNvSpPr/>
          <p:nvPr userDrawn="1"/>
        </p:nvSpPr>
        <p:spPr>
          <a:xfrm>
            <a:off x="0" y="822960"/>
            <a:ext cx="2743200" cy="6035040"/>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7" name="Slide Number Placeholder 6"/>
          <p:cNvSpPr>
            <a:spLocks noGrp="1"/>
          </p:cNvSpPr>
          <p:nvPr>
            <p:ph type="sldNum" sz="quarter" idx="12"/>
          </p:nvPr>
        </p:nvSpPr>
        <p:spPr/>
        <p:txBody>
          <a:bodyPr/>
          <a:lstStyle/>
          <a:p>
            <a:fld id="{30A95282-9A55-4447-A44E-069E66CB3BD5}" type="slidenum">
              <a:rPr lang="en-US" smtClean="0"/>
              <a:pPr/>
              <a:t>‹#›</a:t>
            </a:fld>
            <a:endParaRPr lang="en-US" dirty="0"/>
          </a:p>
        </p:txBody>
      </p:sp>
      <p:sp>
        <p:nvSpPr>
          <p:cNvPr id="16" name="Text Placeholder 3">
            <a:extLst>
              <a:ext uri="{FF2B5EF4-FFF2-40B4-BE49-F238E27FC236}">
                <a16:creationId xmlns:a16="http://schemas.microsoft.com/office/drawing/2014/main" id="{47947B01-6F17-4DC4-9B29-B4FD98761191}"/>
              </a:ext>
            </a:extLst>
          </p:cNvPr>
          <p:cNvSpPr>
            <a:spLocks noGrp="1"/>
          </p:cNvSpPr>
          <p:nvPr>
            <p:ph idx="13"/>
          </p:nvPr>
        </p:nvSpPr>
        <p:spPr>
          <a:xfrm>
            <a:off x="3008376" y="1746504"/>
            <a:ext cx="5916168" cy="48920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87C8DB92-FA4E-4972-B657-A0C2F9459DCE}"/>
              </a:ext>
            </a:extLst>
          </p:cNvPr>
          <p:cNvSpPr>
            <a:spLocks noGrp="1"/>
          </p:cNvSpPr>
          <p:nvPr>
            <p:ph type="body" sz="quarter" idx="14"/>
          </p:nvPr>
        </p:nvSpPr>
        <p:spPr>
          <a:xfrm>
            <a:off x="0" y="1088136"/>
            <a:ext cx="2734056" cy="1033272"/>
          </a:xfrm>
        </p:spPr>
        <p:txBody>
          <a:bodyPr anchor="ctr" anchorCtr="1"/>
          <a:lstStyle>
            <a:lvl1pPr algn="ctr">
              <a:buNone/>
              <a:defRPr lang="en-US" sz="2800" b="1" kern="1200" dirty="0">
                <a:solidFill>
                  <a:schemeClr val="tx1">
                    <a:lumMod val="75000"/>
                    <a:lumOff val="25000"/>
                  </a:schemeClr>
                </a:solidFill>
                <a:latin typeface="Arial" panose="020B0604020202020204" pitchFamily="34" charset="0"/>
                <a:ea typeface="+mj-ea"/>
                <a:cs typeface="Arial" panose="020B0604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 name="Title 1">
            <a:extLst>
              <a:ext uri="{FF2B5EF4-FFF2-40B4-BE49-F238E27FC236}">
                <a16:creationId xmlns:a16="http://schemas.microsoft.com/office/drawing/2014/main" id="{4D5A63B4-93BD-4553-88C6-A1B81FA02ABD}"/>
              </a:ext>
            </a:extLst>
          </p:cNvPr>
          <p:cNvSpPr>
            <a:spLocks noGrp="1"/>
          </p:cNvSpPr>
          <p:nvPr>
            <p:ph type="title"/>
          </p:nvPr>
        </p:nvSpPr>
        <p:spPr>
          <a:xfrm>
            <a:off x="3008376" y="1088136"/>
            <a:ext cx="5916168" cy="502920"/>
          </a:xfrm>
        </p:spPr>
        <p:txBody>
          <a:bodyPr/>
          <a:lstStyle/>
          <a:p>
            <a:r>
              <a:rPr lang="en-US"/>
              <a:t>Click to edit Master title style</a:t>
            </a:r>
          </a:p>
        </p:txBody>
      </p:sp>
    </p:spTree>
    <p:extLst>
      <p:ext uri="{BB962C8B-B14F-4D97-AF65-F5344CB8AC3E}">
        <p14:creationId xmlns:p14="http://schemas.microsoft.com/office/powerpoint/2010/main" val="73118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bg1">
            <a:lumMod val="8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CE1642-A75A-4B87-A58B-12B8AE31A9C0}"/>
              </a:ext>
            </a:extLst>
          </p:cNvPr>
          <p:cNvSpPr/>
          <p:nvPr userDrawn="1"/>
        </p:nvSpPr>
        <p:spPr>
          <a:xfrm>
            <a:off x="0" y="0"/>
            <a:ext cx="9144000" cy="6858000"/>
          </a:xfrm>
          <a:prstGeom prst="rect">
            <a:avLst/>
          </a:prstGeom>
          <a:solidFill>
            <a:schemeClr val="tx1">
              <a:lumMod val="95000"/>
              <a:lumOff val="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0" y="3447288"/>
            <a:ext cx="9144000" cy="1179576"/>
          </a:xfrm>
        </p:spPr>
        <p:txBody>
          <a:bodyPr anchor="t" anchorCtr="0">
            <a:noAutofit/>
          </a:bodyPr>
          <a:lstStyle>
            <a:lvl1pPr algn="ctr">
              <a:defRPr sz="4200" b="1" cap="all" spc="600" baseline="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D3F22851-B44E-491A-8B17-7116BE46A9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282" y="0"/>
            <a:ext cx="9079435" cy="6858000"/>
          </a:xfrm>
          <a:prstGeom prst="rect">
            <a:avLst/>
          </a:prstGeom>
        </p:spPr>
      </p:pic>
    </p:spTree>
    <p:extLst>
      <p:ext uri="{BB962C8B-B14F-4D97-AF65-F5344CB8AC3E}">
        <p14:creationId xmlns:p14="http://schemas.microsoft.com/office/powerpoint/2010/main" val="317455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w Top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EB7ABD-84FB-4371-A3AB-B9A8D6669B99}"/>
              </a:ext>
            </a:extLst>
          </p:cNvPr>
          <p:cNvSpPr/>
          <p:nvPr userDrawn="1"/>
        </p:nvSpPr>
        <p:spPr>
          <a:xfrm>
            <a:off x="4593432" y="2150086"/>
            <a:ext cx="4572000" cy="159105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p:txBody>
          <a:bodyPr/>
          <a:lstStyle>
            <a:lvl1pPr algn="r">
              <a:defRPr>
                <a:solidFill>
                  <a:schemeClr val="bg1"/>
                </a:solidFill>
              </a:defRPr>
            </a:lvl1pPr>
          </a:lstStyle>
          <a:p>
            <a:fld id="{30A95282-9A55-4447-A44E-069E66CB3BD5}" type="slidenum">
              <a:rPr lang="en-US" smtClean="0"/>
              <a:pPr/>
              <a:t>‹#›</a:t>
            </a:fld>
            <a:endParaRPr lang="en-US" dirty="0"/>
          </a:p>
        </p:txBody>
      </p:sp>
      <p:sp>
        <p:nvSpPr>
          <p:cNvPr id="7" name="Title 6">
            <a:extLst>
              <a:ext uri="{FF2B5EF4-FFF2-40B4-BE49-F238E27FC236}">
                <a16:creationId xmlns:a16="http://schemas.microsoft.com/office/drawing/2014/main" id="{9231D7C4-5507-48B0-A908-28D18B0CAAA3}"/>
              </a:ext>
            </a:extLst>
          </p:cNvPr>
          <p:cNvSpPr>
            <a:spLocks noGrp="1"/>
          </p:cNvSpPr>
          <p:nvPr>
            <p:ph type="title" hasCustomPrompt="1"/>
          </p:nvPr>
        </p:nvSpPr>
        <p:spPr>
          <a:xfrm>
            <a:off x="4572000" y="2150087"/>
            <a:ext cx="4572000" cy="1591055"/>
          </a:xfrm>
        </p:spPr>
        <p:txBody>
          <a:bodyPr/>
          <a:lstStyle>
            <a:lvl1pPr algn="ctr">
              <a:defRPr sz="24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58592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ingle Content">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522513" y="1088136"/>
            <a:ext cx="8229600" cy="516617"/>
          </a:xfrm>
          <a:prstGeom prst="rect">
            <a:avLst/>
          </a:prstGeom>
        </p:spPr>
        <p:txBody>
          <a:bodyPr vert="horz" lIns="91440" tIns="45720" rIns="91440" bIns="45720" rtlCol="0" anchor="ctr">
            <a:noAutofit/>
          </a:bodyPr>
          <a:lstStyle/>
          <a:p>
            <a:r>
              <a:rPr lang="en-US" dirty="0"/>
              <a:t>Click to edit Master title style</a:t>
            </a:r>
          </a:p>
        </p:txBody>
      </p:sp>
      <p:sp>
        <p:nvSpPr>
          <p:cNvPr id="15" name="Text Placeholder 3">
            <a:extLst>
              <a:ext uri="{FF2B5EF4-FFF2-40B4-BE49-F238E27FC236}">
                <a16:creationId xmlns:a16="http://schemas.microsoft.com/office/drawing/2014/main" id="{60E8960E-9E3A-446B-8E64-2023A40DF48F}"/>
              </a:ext>
            </a:extLst>
          </p:cNvPr>
          <p:cNvSpPr>
            <a:spLocks noGrp="1"/>
          </p:cNvSpPr>
          <p:nvPr>
            <p:ph idx="1"/>
          </p:nvPr>
        </p:nvSpPr>
        <p:spPr>
          <a:xfrm>
            <a:off x="522514" y="1819656"/>
            <a:ext cx="82296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FDFD5F9-D41F-4ECA-893D-EF8E9D12EC39}"/>
              </a:ext>
            </a:extLst>
          </p:cNvPr>
          <p:cNvSpPr>
            <a:spLocks noGrp="1"/>
          </p:cNvSpPr>
          <p:nvPr>
            <p:ph type="sldNum" sz="quarter" idx="12"/>
          </p:nvPr>
        </p:nvSpPr>
        <p:spPr>
          <a:xfrm>
            <a:off x="8109163" y="0"/>
            <a:ext cx="1023257" cy="365125"/>
          </a:xfrm>
        </p:spPr>
        <p:txBody>
          <a:bodyPr/>
          <a:lstStyle>
            <a:lvl1pPr algn="r">
              <a:defRPr>
                <a:solidFill>
                  <a:schemeClr val="bg1"/>
                </a:solidFill>
              </a:defRPr>
            </a:lvl1pPr>
          </a:lstStyle>
          <a:p>
            <a:fld id="{30A95282-9A55-4447-A44E-069E66CB3BD5}" type="slidenum">
              <a:rPr lang="en-US" smtClean="0"/>
              <a:pPr/>
              <a:t>‹#›</a:t>
            </a:fld>
            <a:endParaRPr lang="en-US" dirty="0"/>
          </a:p>
        </p:txBody>
      </p:sp>
    </p:spTree>
    <p:extLst>
      <p:ext uri="{BB962C8B-B14F-4D97-AF65-F5344CB8AC3E}">
        <p14:creationId xmlns:p14="http://schemas.microsoft.com/office/powerpoint/2010/main" val="1364330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91A336-FAF4-4B60-BFD4-EDB4A033A9EA}"/>
              </a:ext>
            </a:extLst>
          </p:cNvPr>
          <p:cNvSpPr/>
          <p:nvPr userDrawn="1"/>
        </p:nvSpPr>
        <p:spPr>
          <a:xfrm>
            <a:off x="-26746" y="858102"/>
            <a:ext cx="9187741" cy="5999898"/>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outdoor, tree, ground&#10;&#10;Description automatically generated">
            <a:extLst>
              <a:ext uri="{FF2B5EF4-FFF2-40B4-BE49-F238E27FC236}">
                <a16:creationId xmlns:a16="http://schemas.microsoft.com/office/drawing/2014/main" id="{7DFCF258-6592-46AF-BA89-9AA6431A4D7C}"/>
              </a:ext>
            </a:extLst>
          </p:cNvPr>
          <p:cNvPicPr>
            <a:picLocks noChangeAspect="1"/>
          </p:cNvPicPr>
          <p:nvPr userDrawn="1"/>
        </p:nvPicPr>
        <p:blipFill rotWithShape="1">
          <a:blip r:embed="rId2" cstate="print">
            <a:alphaModFix amt="45000"/>
            <a:extLst>
              <a:ext uri="{BEBA8EAE-BF5A-486C-A8C5-ECC9F3942E4B}">
                <a14:imgProps xmlns:a14="http://schemas.microsoft.com/office/drawing/2010/main">
                  <a14:imgLayer r:embed="rId3">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a:ext>
            </a:extLst>
          </a:blip>
          <a:srcRect l="-134"/>
          <a:stretch/>
        </p:blipFill>
        <p:spPr>
          <a:xfrm>
            <a:off x="2686050" y="847725"/>
            <a:ext cx="6457950" cy="6010275"/>
          </a:xfrm>
          <a:prstGeom prst="rect">
            <a:avLst/>
          </a:prstGeom>
        </p:spPr>
      </p:pic>
      <p:sp>
        <p:nvSpPr>
          <p:cNvPr id="9" name="Rectangle 8">
            <a:extLst>
              <a:ext uri="{FF2B5EF4-FFF2-40B4-BE49-F238E27FC236}">
                <a16:creationId xmlns:a16="http://schemas.microsoft.com/office/drawing/2014/main" id="{27EF2278-9D2E-44D0-B8D6-0F42118C610A}"/>
              </a:ext>
            </a:extLst>
          </p:cNvPr>
          <p:cNvSpPr/>
          <p:nvPr userDrawn="1"/>
        </p:nvSpPr>
        <p:spPr>
          <a:xfrm>
            <a:off x="-26747" y="847724"/>
            <a:ext cx="9187741" cy="6010275"/>
          </a:xfrm>
          <a:prstGeom prst="rect">
            <a:avLst/>
          </a:prstGeom>
          <a:gradFill flip="none" rotWithShape="1">
            <a:gsLst>
              <a:gs pos="27000">
                <a:schemeClr val="bg1">
                  <a:lumMod val="95000"/>
                  <a:alpha val="74000"/>
                </a:schemeClr>
              </a:gs>
              <a:gs pos="46000">
                <a:srgbClr val="EBE9E9">
                  <a:alpha val="92000"/>
                </a:srgbClr>
              </a:gs>
              <a:gs pos="75000">
                <a:srgbClr val="EAEAEA"/>
              </a:gs>
              <a:gs pos="100000">
                <a:schemeClr val="bg1">
                  <a:lumMod val="85000"/>
                  <a:alpha val="9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2997399-0BF4-4168-8010-65EA9352A216}"/>
              </a:ext>
            </a:extLst>
          </p:cNvPr>
          <p:cNvSpPr/>
          <p:nvPr userDrawn="1"/>
        </p:nvSpPr>
        <p:spPr>
          <a:xfrm>
            <a:off x="521208" y="1856232"/>
            <a:ext cx="7825042" cy="426049"/>
          </a:xfrm>
          <a:prstGeom prst="rect">
            <a:avLst/>
          </a:pr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ntent Placeholder 17">
            <a:extLst>
              <a:ext uri="{FF2B5EF4-FFF2-40B4-BE49-F238E27FC236}">
                <a16:creationId xmlns:a16="http://schemas.microsoft.com/office/drawing/2014/main" id="{8D568970-9799-41A4-9ECE-A2B3D000EC58}"/>
              </a:ext>
            </a:extLst>
          </p:cNvPr>
          <p:cNvSpPr>
            <a:spLocks noGrp="1"/>
          </p:cNvSpPr>
          <p:nvPr>
            <p:ph sz="quarter" idx="14"/>
          </p:nvPr>
        </p:nvSpPr>
        <p:spPr>
          <a:xfrm>
            <a:off x="521208" y="1856232"/>
            <a:ext cx="7827264" cy="457200"/>
          </a:xfrm>
          <a:noFill/>
          <a:ln>
            <a:noFill/>
          </a:ln>
        </p:spPr>
        <p:txBody>
          <a:bodyPr>
            <a:normAutofit/>
          </a:bodyPr>
          <a:lstStyle>
            <a:lvl1pPr marL="0" indent="0">
              <a:buFontTx/>
              <a:buNone/>
              <a:defRPr sz="2400" b="0" cap="small" baseline="0">
                <a:solidFill>
                  <a:schemeClr val="bg1"/>
                </a:solidFill>
              </a:defRPr>
            </a:lvl1pPr>
          </a:lstStyle>
          <a:p>
            <a:pPr lvl="0"/>
            <a:r>
              <a:rPr lang="en-US"/>
              <a:t>Click to edit Master text styles</a:t>
            </a:r>
          </a:p>
        </p:txBody>
      </p:sp>
      <p:sp>
        <p:nvSpPr>
          <p:cNvPr id="3" name="Content Placeholder 2"/>
          <p:cNvSpPr>
            <a:spLocks noGrp="1"/>
          </p:cNvSpPr>
          <p:nvPr>
            <p:ph idx="1" hasCustomPrompt="1"/>
          </p:nvPr>
        </p:nvSpPr>
        <p:spPr>
          <a:xfrm>
            <a:off x="914400" y="2468880"/>
            <a:ext cx="7315200" cy="457200"/>
          </a:xfrm>
          <a:prstGeom prst="rect">
            <a:avLst/>
          </a:prstGeom>
        </p:spPr>
        <p:txBody>
          <a:bodyPr anchor="t" anchorCtr="0">
            <a:noAutofit/>
          </a:bodyPr>
          <a:lstStyle>
            <a:lvl1pPr marL="347663" indent="-347663" algn="l">
              <a:buSzPct val="105000"/>
              <a:buFontTx/>
              <a:buBlip>
                <a:blip r:embed="rId4"/>
              </a:buBlip>
              <a:defRPr sz="2200"/>
            </a:lvl1pPr>
          </a:lstStyle>
          <a:p>
            <a:pPr lvl="0"/>
            <a:r>
              <a:rPr lang="en-US" dirty="0"/>
              <a:t>Edit Master text styles</a:t>
            </a:r>
          </a:p>
        </p:txBody>
      </p:sp>
      <p:sp>
        <p:nvSpPr>
          <p:cNvPr id="16" name="Title 15">
            <a:extLst>
              <a:ext uri="{FF2B5EF4-FFF2-40B4-BE49-F238E27FC236}">
                <a16:creationId xmlns:a16="http://schemas.microsoft.com/office/drawing/2014/main" id="{F935CAF9-934B-4E98-AFF7-4447DDDCAF64}"/>
              </a:ext>
            </a:extLst>
          </p:cNvPr>
          <p:cNvSpPr>
            <a:spLocks noGrp="1"/>
          </p:cNvSpPr>
          <p:nvPr>
            <p:ph type="title"/>
          </p:nvPr>
        </p:nvSpPr>
        <p:spPr>
          <a:xfrm>
            <a:off x="522513" y="1086251"/>
            <a:ext cx="8229600" cy="516617"/>
          </a:xfrm>
        </p:spPr>
        <p:txBody>
          <a:body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30EFC1D1-2804-4A57-B2F2-3FF5D709822D}"/>
              </a:ext>
            </a:extLst>
          </p:cNvPr>
          <p:cNvSpPr>
            <a:spLocks noGrp="1"/>
          </p:cNvSpPr>
          <p:nvPr>
            <p:ph type="sldNum" sz="quarter" idx="12"/>
          </p:nvPr>
        </p:nvSpPr>
        <p:spPr>
          <a:xfrm>
            <a:off x="8109163" y="0"/>
            <a:ext cx="1023257" cy="365125"/>
          </a:xfrm>
        </p:spPr>
        <p:txBody>
          <a:bodyPr/>
          <a:lstStyle>
            <a:lvl1pPr algn="r">
              <a:defRPr>
                <a:solidFill>
                  <a:schemeClr val="bg1"/>
                </a:solidFill>
              </a:defRPr>
            </a:lvl1pPr>
          </a:lstStyle>
          <a:p>
            <a:fld id="{30A95282-9A55-4447-A44E-069E66CB3BD5}" type="slidenum">
              <a:rPr lang="en-US" smtClean="0"/>
              <a:pPr/>
              <a:t>‹#›</a:t>
            </a:fld>
            <a:endParaRPr lang="en-US" dirty="0"/>
          </a:p>
        </p:txBody>
      </p:sp>
    </p:spTree>
    <p:extLst>
      <p:ext uri="{BB962C8B-B14F-4D97-AF65-F5344CB8AC3E}">
        <p14:creationId xmlns:p14="http://schemas.microsoft.com/office/powerpoint/2010/main" val="23434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wipe(left)">
                                      <p:cBhvr>
                                        <p:cTn id="7" dur="1000"/>
                                        <p:tgtEl>
                                          <p:spTgt spid="30">
                                            <p:txEl>
                                              <p:pRg st="0" end="0"/>
                                            </p:txEl>
                                          </p:spTgt>
                                        </p:tgtEl>
                                      </p:cBhvr>
                                    </p:animEffect>
                                  </p:childTnLst>
                                </p:cTn>
                              </p:par>
                              <p:par>
                                <p:cTn id="8" presetID="22" presetClass="entr" presetSubtype="1" fill="hold" grpId="0" nodeType="withEffect">
                                  <p:stCondLst>
                                    <p:cond delay="75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par>
                          <p:cTn id="11" fill="hold">
                            <p:stCondLst>
                              <p:cond delay="1750"/>
                            </p:stCondLst>
                            <p:childTnLst>
                              <p:par>
                                <p:cTn id="12" presetID="22" presetClass="entr" presetSubtype="1"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up)">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build="p">
        <p:tmplLst>
          <p:tmpl lvl="1">
            <p:tnLst>
              <p:par>
                <p:cTn presetID="22" presetClass="entr" presetSubtype="8" fill="hold" nodeType="withEffect">
                  <p:stCondLst>
                    <p:cond delay="750"/>
                  </p:stCondLst>
                  <p:childTnLst>
                    <p:set>
                      <p:cBhvr>
                        <p:cTn dur="1" fill="hold">
                          <p:stCondLst>
                            <p:cond delay="0"/>
                          </p:stCondLst>
                        </p:cTn>
                        <p:tgtEl>
                          <p:spTgt spid="30"/>
                        </p:tgtEl>
                        <p:attrNameLst>
                          <p:attrName>style.visibility</p:attrName>
                        </p:attrNameLst>
                      </p:cBhvr>
                      <p:to>
                        <p:strVal val="visible"/>
                      </p:to>
                    </p:set>
                    <p:animEffect transition="in" filter="wipe(left)">
                      <p:cBhvr>
                        <p:cTn dur="1000"/>
                        <p:tgtEl>
                          <p:spTgt spid="30"/>
                        </p:tgtEl>
                      </p:cBhvr>
                    </p:animEffect>
                  </p:childTnLst>
                </p:cTn>
              </p:par>
            </p:tnLst>
          </p:tmpl>
        </p:tmplLst>
      </p:bldP>
      <p:bldP spid="3" grpId="0" build="p">
        <p:tmplLst>
          <p:tmpl lvl="1">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4178" y="1746504"/>
            <a:ext cx="3995928" cy="464515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4296" y="1746504"/>
            <a:ext cx="4206240" cy="464515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30A95282-9A55-4447-A44E-069E66CB3BD5}" type="slidenum">
              <a:rPr lang="en-US" smtClean="0"/>
              <a:t>‹#›</a:t>
            </a:fld>
            <a:endParaRPr lang="en-US" dirty="0"/>
          </a:p>
        </p:txBody>
      </p:sp>
      <p:sp>
        <p:nvSpPr>
          <p:cNvPr id="11" name="Title Placeholder 1"/>
          <p:cNvSpPr>
            <a:spLocks noGrp="1"/>
          </p:cNvSpPr>
          <p:nvPr>
            <p:ph type="title"/>
          </p:nvPr>
        </p:nvSpPr>
        <p:spPr>
          <a:xfrm>
            <a:off x="522513" y="1088136"/>
            <a:ext cx="8229600" cy="516617"/>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914735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r">
              <a:defRPr/>
            </a:lvl1pPr>
          </a:lstStyle>
          <a:p>
            <a:fld id="{30A95282-9A55-4447-A44E-069E66CB3BD5}" type="slidenum">
              <a:rPr lang="en-US" smtClean="0"/>
              <a:pPr/>
              <a:t>‹#›</a:t>
            </a:fld>
            <a:endParaRPr lang="en-US" dirty="0"/>
          </a:p>
        </p:txBody>
      </p:sp>
      <p:sp>
        <p:nvSpPr>
          <p:cNvPr id="2" name="Title 1">
            <a:extLst>
              <a:ext uri="{FF2B5EF4-FFF2-40B4-BE49-F238E27FC236}">
                <a16:creationId xmlns:a16="http://schemas.microsoft.com/office/drawing/2014/main" id="{BA707DA2-4AD0-47D8-A4C0-ED3ACE27A13A}"/>
              </a:ext>
            </a:extLst>
          </p:cNvPr>
          <p:cNvSpPr>
            <a:spLocks noGrp="1"/>
          </p:cNvSpPr>
          <p:nvPr>
            <p:ph type="title"/>
          </p:nvPr>
        </p:nvSpPr>
        <p:spPr>
          <a:xfrm>
            <a:off x="522513" y="1086251"/>
            <a:ext cx="8229600" cy="516617"/>
          </a:xfrm>
        </p:spPr>
        <p:txBody>
          <a:bodyPr/>
          <a:lstStyle/>
          <a:p>
            <a:r>
              <a:rPr lang="en-US"/>
              <a:t>Click to edit Master title style</a:t>
            </a:r>
          </a:p>
        </p:txBody>
      </p:sp>
    </p:spTree>
    <p:extLst>
      <p:ext uri="{BB962C8B-B14F-4D97-AF65-F5344CB8AC3E}">
        <p14:creationId xmlns:p14="http://schemas.microsoft.com/office/powerpoint/2010/main" val="532648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c Righ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70832" y="1746504"/>
            <a:ext cx="4507992" cy="4690872"/>
          </a:xfrm>
          <a:prstGeom prst="rect">
            <a:avLst/>
          </a:prstGeom>
        </p:spPr>
        <p:txBody>
          <a:bodyPr anchor="t">
            <a:noAutofit/>
          </a:bodyPr>
          <a:lstStyle>
            <a:lvl1pPr marL="0" indent="0">
              <a:buNone/>
              <a:defRPr sz="3200">
                <a:solidFill>
                  <a:schemeClr val="tx1">
                    <a:lumMod val="65000"/>
                    <a:lumOff val="3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p:cNvSpPr>
            <a:spLocks noGrp="1"/>
          </p:cNvSpPr>
          <p:nvPr>
            <p:ph type="sldNum" sz="quarter" idx="12"/>
          </p:nvPr>
        </p:nvSpPr>
        <p:spPr/>
        <p:txBody>
          <a:bodyPr>
            <a:noAutofit/>
          </a:bodyPr>
          <a:lstStyle/>
          <a:p>
            <a:fld id="{30A95282-9A55-4447-A44E-069E66CB3BD5}" type="slidenum">
              <a:rPr lang="en-US" smtClean="0"/>
              <a:t>‹#›</a:t>
            </a:fld>
            <a:endParaRPr lang="en-US" dirty="0"/>
          </a:p>
        </p:txBody>
      </p:sp>
      <p:sp>
        <p:nvSpPr>
          <p:cNvPr id="17" name="Title Placeholder 1"/>
          <p:cNvSpPr>
            <a:spLocks noGrp="1"/>
          </p:cNvSpPr>
          <p:nvPr>
            <p:ph type="title"/>
          </p:nvPr>
        </p:nvSpPr>
        <p:spPr>
          <a:xfrm>
            <a:off x="522513" y="1088136"/>
            <a:ext cx="8229600" cy="516617"/>
          </a:xfrm>
          <a:prstGeom prst="rect">
            <a:avLst/>
          </a:prstGeom>
        </p:spPr>
        <p:txBody>
          <a:bodyPr vert="horz" lIns="91440" tIns="45720" rIns="91440" bIns="45720" rtlCol="0" anchor="ctr">
            <a:noAutofit/>
          </a:bodyPr>
          <a:lstStyle/>
          <a:p>
            <a:r>
              <a:rPr lang="en-US" dirty="0"/>
              <a:t>Click to edit Master title style</a:t>
            </a:r>
          </a:p>
        </p:txBody>
      </p:sp>
      <p:sp>
        <p:nvSpPr>
          <p:cNvPr id="20" name="Content Placeholder 2"/>
          <p:cNvSpPr>
            <a:spLocks noGrp="1"/>
          </p:cNvSpPr>
          <p:nvPr>
            <p:ph sz="half" idx="13"/>
          </p:nvPr>
        </p:nvSpPr>
        <p:spPr>
          <a:xfrm>
            <a:off x="524178" y="1746504"/>
            <a:ext cx="3813048" cy="46908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7160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 Bottom">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21208" y="2862072"/>
            <a:ext cx="8229600" cy="3803904"/>
          </a:xfrm>
          <a:prstGeom prst="rect">
            <a:avLst/>
          </a:prstGeom>
        </p:spPr>
        <p:txBody>
          <a:bodyPr anchor="t">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Title Placeholder 1"/>
          <p:cNvSpPr>
            <a:spLocks noGrp="1"/>
          </p:cNvSpPr>
          <p:nvPr>
            <p:ph type="title"/>
          </p:nvPr>
        </p:nvSpPr>
        <p:spPr>
          <a:xfrm>
            <a:off x="522513" y="1088136"/>
            <a:ext cx="8229600" cy="516617"/>
          </a:xfrm>
          <a:prstGeom prst="rect">
            <a:avLst/>
          </a:prstGeom>
        </p:spPr>
        <p:txBody>
          <a:bodyPr vert="horz" lIns="91440" tIns="45720" rIns="91440" bIns="45720" rtlCol="0" anchor="ctr">
            <a:noAutofit/>
          </a:bodyPr>
          <a:lstStyle/>
          <a:p>
            <a:r>
              <a:rPr lang="en-US" dirty="0"/>
              <a:t>Click to edit Master title style</a:t>
            </a:r>
          </a:p>
        </p:txBody>
      </p:sp>
      <p:sp>
        <p:nvSpPr>
          <p:cNvPr id="18" name="Content Placeholder 2"/>
          <p:cNvSpPr>
            <a:spLocks noGrp="1"/>
          </p:cNvSpPr>
          <p:nvPr>
            <p:ph sz="half" idx="13"/>
          </p:nvPr>
        </p:nvSpPr>
        <p:spPr>
          <a:xfrm>
            <a:off x="524179" y="1673352"/>
            <a:ext cx="8229600" cy="1161288"/>
          </a:xfrm>
          <a:prstGeom prst="rect">
            <a:avLst/>
          </a:prstGeom>
        </p:spPr>
        <p:txBody>
          <a:bodyPr/>
          <a:lstStyle/>
          <a:p>
            <a:pPr lvl="0"/>
            <a:r>
              <a:rPr lang="en-US" dirty="0"/>
              <a:t>Click to edit Master text styles</a:t>
            </a:r>
          </a:p>
        </p:txBody>
      </p:sp>
      <p:sp>
        <p:nvSpPr>
          <p:cNvPr id="6" name="Slide Number Placeholder 5">
            <a:extLst>
              <a:ext uri="{FF2B5EF4-FFF2-40B4-BE49-F238E27FC236}">
                <a16:creationId xmlns:a16="http://schemas.microsoft.com/office/drawing/2014/main" id="{2D54268B-8E65-4D93-B311-B8C8F6389C42}"/>
              </a:ext>
            </a:extLst>
          </p:cNvPr>
          <p:cNvSpPr>
            <a:spLocks noGrp="1"/>
          </p:cNvSpPr>
          <p:nvPr>
            <p:ph type="sldNum" sz="quarter" idx="12"/>
          </p:nvPr>
        </p:nvSpPr>
        <p:spPr>
          <a:xfrm>
            <a:off x="8109163" y="0"/>
            <a:ext cx="1023257" cy="365125"/>
          </a:xfrm>
        </p:spPr>
        <p:txBody>
          <a:bodyPr/>
          <a:lstStyle>
            <a:lvl1pPr algn="r">
              <a:defRPr>
                <a:solidFill>
                  <a:schemeClr val="bg1"/>
                </a:solidFill>
              </a:defRPr>
            </a:lvl1pPr>
          </a:lstStyle>
          <a:p>
            <a:fld id="{30A95282-9A55-4447-A44E-069E66CB3BD5}" type="slidenum">
              <a:rPr lang="en-US" smtClean="0"/>
              <a:pPr/>
              <a:t>‹#›</a:t>
            </a:fld>
            <a:endParaRPr lang="en-US" dirty="0"/>
          </a:p>
        </p:txBody>
      </p:sp>
    </p:spTree>
    <p:extLst>
      <p:ext uri="{BB962C8B-B14F-4D97-AF65-F5344CB8AC3E}">
        <p14:creationId xmlns:p14="http://schemas.microsoft.com/office/powerpoint/2010/main" val="2493408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8A4E8725-1BF0-4E7C-90ED-396FEF3E7856}"/>
              </a:ext>
            </a:extLst>
          </p:cNvPr>
          <p:cNvSpPr>
            <a:spLocks noGrp="1"/>
          </p:cNvSpPr>
          <p:nvPr>
            <p:ph type="media" sz="quarter" idx="13"/>
          </p:nvPr>
        </p:nvSpPr>
        <p:spPr>
          <a:xfrm>
            <a:off x="520700" y="1704975"/>
            <a:ext cx="8229600" cy="4951413"/>
          </a:xfrm>
        </p:spPr>
        <p:txBody>
          <a:bodyPr/>
          <a:lstStyle>
            <a:lvl1pPr marL="0" indent="0">
              <a:buNone/>
              <a:defRPr/>
            </a:lvl1pPr>
          </a:lstStyle>
          <a:p>
            <a:endParaRPr lang="en-US" dirty="0"/>
          </a:p>
        </p:txBody>
      </p:sp>
      <p:sp>
        <p:nvSpPr>
          <p:cNvPr id="16" name="Title Placeholder 1"/>
          <p:cNvSpPr>
            <a:spLocks noGrp="1"/>
          </p:cNvSpPr>
          <p:nvPr>
            <p:ph type="title"/>
          </p:nvPr>
        </p:nvSpPr>
        <p:spPr>
          <a:xfrm>
            <a:off x="522513" y="1088136"/>
            <a:ext cx="8229600" cy="516617"/>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5EC9AB1E-6D06-4B2A-A963-D20A079FD864}"/>
              </a:ext>
            </a:extLst>
          </p:cNvPr>
          <p:cNvSpPr>
            <a:spLocks noGrp="1"/>
          </p:cNvSpPr>
          <p:nvPr>
            <p:ph type="sldNum" sz="quarter" idx="12"/>
          </p:nvPr>
        </p:nvSpPr>
        <p:spPr>
          <a:xfrm>
            <a:off x="8366382" y="0"/>
            <a:ext cx="777618" cy="365125"/>
          </a:xfrm>
          <a:prstGeom prst="rect">
            <a:avLst/>
          </a:prstGeom>
        </p:spPr>
        <p:txBody>
          <a:bodyPr/>
          <a:lstStyle>
            <a:lvl1pPr algn="r">
              <a:defRPr sz="1200">
                <a:solidFill>
                  <a:schemeClr val="bg1"/>
                </a:solidFill>
              </a:defRPr>
            </a:lvl1pPr>
          </a:lstStyle>
          <a:p>
            <a:fld id="{90E013FB-00DF-4DA3-B64C-84734D429923}" type="slidenum">
              <a:rPr lang="en-US" smtClean="0"/>
              <a:pPr/>
              <a:t>‹#›</a:t>
            </a:fld>
            <a:endParaRPr lang="en-US" dirty="0"/>
          </a:p>
        </p:txBody>
      </p:sp>
    </p:spTree>
    <p:extLst>
      <p:ext uri="{BB962C8B-B14F-4D97-AF65-F5344CB8AC3E}">
        <p14:creationId xmlns:p14="http://schemas.microsoft.com/office/powerpoint/2010/main" val="11417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8450723-FB14-40CD-96EA-AC1DE7C25C77}"/>
              </a:ext>
            </a:extLst>
          </p:cNvPr>
          <p:cNvPicPr>
            <a:picLocks noChangeAspect="1"/>
          </p:cNvPicPr>
          <p:nvPr userDrawn="1"/>
        </p:nvPicPr>
        <p:blipFill rotWithShape="1">
          <a:blip r:embed="rId13" cstate="print">
            <a:duotone>
              <a:schemeClr val="accent3">
                <a:shade val="45000"/>
                <a:satMod val="135000"/>
              </a:schemeClr>
              <a:prstClr val="white"/>
            </a:duotone>
            <a:alphaModFix amt="20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rcRect/>
          <a:stretch/>
        </p:blipFill>
        <p:spPr>
          <a:xfrm>
            <a:off x="-11581" y="874658"/>
            <a:ext cx="9144001" cy="5996686"/>
          </a:xfrm>
          <a:prstGeom prst="rect">
            <a:avLst/>
          </a:prstGeom>
        </p:spPr>
      </p:pic>
      <p:grpSp>
        <p:nvGrpSpPr>
          <p:cNvPr id="9" name="Group 8">
            <a:extLst>
              <a:ext uri="{FF2B5EF4-FFF2-40B4-BE49-F238E27FC236}">
                <a16:creationId xmlns:a16="http://schemas.microsoft.com/office/drawing/2014/main" id="{6A3516A9-9F74-483B-85FB-A298164C1567}"/>
              </a:ext>
            </a:extLst>
          </p:cNvPr>
          <p:cNvGrpSpPr/>
          <p:nvPr userDrawn="1"/>
        </p:nvGrpSpPr>
        <p:grpSpPr>
          <a:xfrm>
            <a:off x="9525" y="304"/>
            <a:ext cx="9144000" cy="829056"/>
            <a:chOff x="0" y="-18746"/>
            <a:chExt cx="9144000" cy="829056"/>
          </a:xfrm>
        </p:grpSpPr>
        <p:pic>
          <p:nvPicPr>
            <p:cNvPr id="10" name="Picture 9">
              <a:extLst>
                <a:ext uri="{FF2B5EF4-FFF2-40B4-BE49-F238E27FC236}">
                  <a16:creationId xmlns:a16="http://schemas.microsoft.com/office/drawing/2014/main" id="{12286546-1C7D-4B4F-A404-AAC112263298}"/>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18746"/>
              <a:ext cx="9144000" cy="829056"/>
            </a:xfrm>
            <a:prstGeom prst="rect">
              <a:avLst/>
            </a:prstGeom>
            <a:effectLst>
              <a:outerShdw blurRad="50800" dist="38100" dir="5400000" algn="t" rotWithShape="0">
                <a:schemeClr val="tx1">
                  <a:lumMod val="85000"/>
                  <a:lumOff val="15000"/>
                  <a:alpha val="40000"/>
                </a:schemeClr>
              </a:outerShdw>
            </a:effectLst>
          </p:spPr>
        </p:pic>
        <p:pic>
          <p:nvPicPr>
            <p:cNvPr id="11" name="Picture 10">
              <a:extLst>
                <a:ext uri="{FF2B5EF4-FFF2-40B4-BE49-F238E27FC236}">
                  <a16:creationId xmlns:a16="http://schemas.microsoft.com/office/drawing/2014/main" id="{6CF6B11D-0FC9-4564-A1CA-829D1F8D4BF3}"/>
                </a:ext>
              </a:extLst>
            </p:cNvPr>
            <p:cNvPicPr>
              <a:picLocks noChangeAspect="1"/>
            </p:cNvPicPr>
            <p:nvPr userDrawn="1"/>
          </p:nvPicPr>
          <p:blipFill rotWithShape="1">
            <a:blip r:embed="rId16" cstate="print">
              <a:extLst>
                <a:ext uri="{28A0092B-C50C-407E-A947-70E740481C1C}">
                  <a14:useLocalDpi xmlns:a14="http://schemas.microsoft.com/office/drawing/2010/main"/>
                </a:ext>
              </a:extLst>
            </a:blip>
            <a:srcRect/>
            <a:stretch/>
          </p:blipFill>
          <p:spPr>
            <a:xfrm>
              <a:off x="375313" y="26552"/>
              <a:ext cx="1192205" cy="767708"/>
            </a:xfrm>
            <a:prstGeom prst="rect">
              <a:avLst/>
            </a:prstGeom>
          </p:spPr>
        </p:pic>
      </p:grpSp>
      <p:sp>
        <p:nvSpPr>
          <p:cNvPr id="2" name="Title Placeholder 1"/>
          <p:cNvSpPr>
            <a:spLocks noGrp="1"/>
          </p:cNvSpPr>
          <p:nvPr>
            <p:ph type="title"/>
          </p:nvPr>
        </p:nvSpPr>
        <p:spPr>
          <a:xfrm>
            <a:off x="522513" y="1086251"/>
            <a:ext cx="8458201" cy="516617"/>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6" name="Slide Number Placeholder 5"/>
          <p:cNvSpPr>
            <a:spLocks noGrp="1"/>
          </p:cNvSpPr>
          <p:nvPr>
            <p:ph type="sldNum" sz="quarter" idx="4"/>
          </p:nvPr>
        </p:nvSpPr>
        <p:spPr>
          <a:xfrm>
            <a:off x="8109163" y="0"/>
            <a:ext cx="1023257"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pPr algn="r"/>
            <a:fld id="{30A95282-9A55-4447-A44E-069E66CB3BD5}" type="slidenum">
              <a:rPr lang="en-US" smtClean="0"/>
              <a:pPr/>
              <a:t>‹#›</a:t>
            </a:fld>
            <a:endParaRPr lang="en-US" dirty="0"/>
          </a:p>
        </p:txBody>
      </p:sp>
      <p:sp>
        <p:nvSpPr>
          <p:cNvPr id="4" name="Text Placeholder 3">
            <a:extLst>
              <a:ext uri="{FF2B5EF4-FFF2-40B4-BE49-F238E27FC236}">
                <a16:creationId xmlns:a16="http://schemas.microsoft.com/office/drawing/2014/main" id="{60E8960E-9E3A-446B-8E64-2023A40DF48F}"/>
              </a:ext>
            </a:extLst>
          </p:cNvPr>
          <p:cNvSpPr>
            <a:spLocks noGrp="1"/>
          </p:cNvSpPr>
          <p:nvPr>
            <p:ph type="body" idx="1"/>
          </p:nvPr>
        </p:nvSpPr>
        <p:spPr>
          <a:xfrm>
            <a:off x="522514" y="1822967"/>
            <a:ext cx="84582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9CAC9D4D-9C6F-4C4F-A306-3DFE6F5F775C}"/>
              </a:ext>
            </a:extLst>
          </p:cNvPr>
          <p:cNvSpPr txBox="1">
            <a:spLocks/>
          </p:cNvSpPr>
          <p:nvPr userDrawn="1"/>
        </p:nvSpPr>
        <p:spPr>
          <a:xfrm>
            <a:off x="2220626" y="228831"/>
            <a:ext cx="6509023" cy="388142"/>
          </a:xfrm>
          <a:prstGeom prst="rect">
            <a:avLst/>
          </a:prstGeom>
        </p:spPr>
        <p:txBody>
          <a:bodyPr/>
          <a:lstStyle>
            <a:lvl1pPr algn="l" defTabSz="914400" rtl="0" eaLnBrk="1" latinLnBrk="0" hangingPunct="1">
              <a:lnSpc>
                <a:spcPct val="90000"/>
              </a:lnSpc>
              <a:spcBef>
                <a:spcPct val="0"/>
              </a:spcBef>
              <a:buNone/>
              <a:defRPr sz="2000" b="1" kern="1200">
                <a:solidFill>
                  <a:schemeClr val="accent6">
                    <a:lumMod val="60000"/>
                    <a:lumOff val="40000"/>
                  </a:schemeClr>
                </a:solidFill>
                <a:latin typeface="Arial" panose="020B0604020202020204" pitchFamily="34" charset="0"/>
                <a:ea typeface="+mj-ea"/>
                <a:cs typeface="Arial" panose="020B0604020202020204" pitchFamily="34" charset="0"/>
              </a:defRPr>
            </a:lvl1pPr>
          </a:lstStyle>
          <a:p>
            <a:r>
              <a:rPr lang="en-US" b="0" dirty="0">
                <a:solidFill>
                  <a:srgbClr val="87BF61"/>
                </a:solidFill>
              </a:rPr>
              <a:t>Module 6: Wedges</a:t>
            </a:r>
          </a:p>
        </p:txBody>
      </p:sp>
    </p:spTree>
    <p:extLst>
      <p:ext uri="{BB962C8B-B14F-4D97-AF65-F5344CB8AC3E}">
        <p14:creationId xmlns:p14="http://schemas.microsoft.com/office/powerpoint/2010/main" val="740291134"/>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62" r:id="rId3"/>
    <p:sldLayoutId id="2147483675" r:id="rId4"/>
    <p:sldLayoutId id="2147483664" r:id="rId5"/>
    <p:sldLayoutId id="2147483674" r:id="rId6"/>
    <p:sldLayoutId id="2147483669" r:id="rId7"/>
    <p:sldLayoutId id="2147483670" r:id="rId8"/>
    <p:sldLayoutId id="2147483686" r:id="rId9"/>
    <p:sldLayoutId id="2147483684" r:id="rId10"/>
    <p:sldLayoutId id="2147483685" r:id="rId11"/>
  </p:sldLayoutIdLst>
  <p:txStyles>
    <p:titleStyle>
      <a:lvl1pPr algn="l" defTabSz="914400" rtl="0" eaLnBrk="1" latinLnBrk="0" hangingPunct="1">
        <a:lnSpc>
          <a:spcPct val="90000"/>
        </a:lnSpc>
        <a:spcBef>
          <a:spcPct val="0"/>
        </a:spcBef>
        <a:buNone/>
        <a:defRPr sz="2800" b="1" kern="120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347663" indent="-347663" algn="l" defTabSz="914400" rtl="0" eaLnBrk="1" latinLnBrk="0" hangingPunct="1">
        <a:lnSpc>
          <a:spcPct val="90000"/>
        </a:lnSpc>
        <a:spcBef>
          <a:spcPts val="1000"/>
        </a:spcBef>
        <a:buClr>
          <a:srgbClr val="4C7826"/>
        </a:buClr>
        <a:buSzPct val="80000"/>
        <a:buFont typeface="Wingdings" panose="05000000000000000000" pitchFamily="2" charset="2"/>
        <a:buChar char="q"/>
        <a:defRPr lang="en-US" sz="2400" kern="120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7826"/>
        </a:buClr>
        <a:buSzPct val="120000"/>
        <a:buFont typeface="Wingdings" panose="05000000000000000000" pitchFamily="2" charset="2"/>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0000"/>
        </a:lnSpc>
        <a:spcBef>
          <a:spcPts val="500"/>
        </a:spcBef>
        <a:buClr>
          <a:srgbClr val="4C7826"/>
        </a:buClr>
        <a:buSzPct val="120000"/>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96975" indent="-174625" algn="l" defTabSz="914400" rtl="0" eaLnBrk="1" latinLnBrk="0" hangingPunct="1">
        <a:lnSpc>
          <a:spcPct val="90000"/>
        </a:lnSpc>
        <a:spcBef>
          <a:spcPts val="500"/>
        </a:spcBef>
        <a:buClr>
          <a:srgbClr val="4C7826"/>
        </a:buClr>
        <a:buSzPct val="80000"/>
        <a:buFont typeface="Courier New" panose="02070309020205020404" pitchFamily="49" charset="0"/>
        <a:buChar char="o"/>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425575" indent="-174625" algn="l" defTabSz="914400" rtl="0" eaLnBrk="1" latinLnBrk="0" hangingPunct="1">
        <a:lnSpc>
          <a:spcPct val="90000"/>
        </a:lnSpc>
        <a:spcBef>
          <a:spcPts val="500"/>
        </a:spcBef>
        <a:buClr>
          <a:srgbClr val="4C7826"/>
        </a:buClr>
        <a:buSzPct val="75000"/>
        <a:buFont typeface="Calibri" panose="020F050202020403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1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24.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25.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27.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FAD071-D067-4688-B3AE-4B45306435E4}"/>
              </a:ext>
              <a:ext uri="{C183D7F6-B498-43B3-948B-1728B52AA6E4}">
                <adec:decorative xmlns:adec="http://schemas.microsoft.com/office/drawing/2017/decorative" val="1"/>
              </a:ext>
            </a:extLst>
          </p:cNvPr>
          <p:cNvSpPr/>
          <p:nvPr/>
        </p:nvSpPr>
        <p:spPr>
          <a:xfrm>
            <a:off x="3219450" y="4970201"/>
            <a:ext cx="2705100" cy="638174"/>
          </a:xfrm>
          <a:prstGeom prst="rect">
            <a:avLst/>
          </a:prstGeom>
          <a:solidFill>
            <a:srgbClr val="4C782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F0A24EA5-3189-417C-A760-D210340814AB}"/>
              </a:ext>
            </a:extLst>
          </p:cNvPr>
          <p:cNvSpPr>
            <a:spLocks noGrp="1"/>
          </p:cNvSpPr>
          <p:nvPr>
            <p:ph type="ctrTitle"/>
          </p:nvPr>
        </p:nvSpPr>
        <p:spPr/>
        <p:txBody>
          <a:bodyPr/>
          <a:lstStyle/>
          <a:p>
            <a:r>
              <a:rPr lang="en-US" sz="4200" dirty="0"/>
              <a:t>Wedges</a:t>
            </a:r>
          </a:p>
        </p:txBody>
      </p:sp>
      <p:sp>
        <p:nvSpPr>
          <p:cNvPr id="6" name="Subtitle 2">
            <a:extLst>
              <a:ext uri="{FF2B5EF4-FFF2-40B4-BE49-F238E27FC236}">
                <a16:creationId xmlns:a16="http://schemas.microsoft.com/office/drawing/2014/main" id="{6BA5A683-02A6-454D-A762-A3F866375329}"/>
              </a:ext>
            </a:extLst>
          </p:cNvPr>
          <p:cNvSpPr>
            <a:spLocks noGrp="1"/>
          </p:cNvSpPr>
          <p:nvPr>
            <p:ph type="subTitle" idx="1"/>
          </p:nvPr>
        </p:nvSpPr>
        <p:spPr>
          <a:xfrm>
            <a:off x="3219450" y="4970201"/>
            <a:ext cx="2706624" cy="638174"/>
          </a:xfrm>
        </p:spPr>
        <p:txBody>
          <a:bodyPr lIns="0" tIns="0" rIns="0" bIns="0" anchor="ctr" anchorCtr="1">
            <a:normAutofit/>
          </a:bodyPr>
          <a:lstStyle/>
          <a:p>
            <a:r>
              <a:rPr lang="en-US" sz="2400" dirty="0"/>
              <a:t>MODULE 6</a:t>
            </a:r>
          </a:p>
        </p:txBody>
      </p:sp>
    </p:spTree>
    <p:custDataLst>
      <p:tags r:id="rId1"/>
    </p:custDataLst>
    <p:extLst>
      <p:ext uri="{BB962C8B-B14F-4D97-AF65-F5344CB8AC3E}">
        <p14:creationId xmlns:p14="http://schemas.microsoft.com/office/powerpoint/2010/main" val="2271169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26D75-96E4-48D2-9B2A-29F6D5665B23}"/>
              </a:ext>
            </a:extLst>
          </p:cNvPr>
          <p:cNvSpPr>
            <a:spLocks noGrp="1"/>
          </p:cNvSpPr>
          <p:nvPr>
            <p:ph type="title"/>
          </p:nvPr>
        </p:nvSpPr>
        <p:spPr/>
        <p:txBody>
          <a:bodyPr/>
          <a:lstStyle/>
          <a:p>
            <a:r>
              <a:rPr lang="en-US" dirty="0"/>
              <a:t>Rifled Wedges</a:t>
            </a:r>
          </a:p>
        </p:txBody>
      </p:sp>
      <p:pic>
        <p:nvPicPr>
          <p:cNvPr id="4" name="Content Placeholder 3" descr="Photo of a rifled wedge.">
            <a:extLst>
              <a:ext uri="{FF2B5EF4-FFF2-40B4-BE49-F238E27FC236}">
                <a16:creationId xmlns:a16="http://schemas.microsoft.com/office/drawing/2014/main" id="{D373C722-4112-47A0-9EF5-839509C75304}"/>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a:stretch/>
        </p:blipFill>
        <p:spPr>
          <a:xfrm>
            <a:off x="856725" y="1610572"/>
            <a:ext cx="7561176" cy="5035849"/>
          </a:xfrm>
          <a:prstGeom prst="rect">
            <a:avLst/>
          </a:prstGeom>
          <a:noFill/>
          <a:ln w="38100">
            <a:solidFill>
              <a:schemeClr val="accent6">
                <a:lumMod val="75000"/>
              </a:schemeClr>
            </a:solidFill>
          </a:ln>
        </p:spPr>
      </p:pic>
      <p:sp>
        <p:nvSpPr>
          <p:cNvPr id="5" name="Slide Number Placeholder 5">
            <a:extLst>
              <a:ext uri="{FF2B5EF4-FFF2-40B4-BE49-F238E27FC236}">
                <a16:creationId xmlns:a16="http://schemas.microsoft.com/office/drawing/2014/main" id="{93022C87-EF07-4829-9A84-7A927F338C60}"/>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10</a:t>
            </a:fld>
            <a:endParaRPr lang="en-US" dirty="0"/>
          </a:p>
        </p:txBody>
      </p:sp>
    </p:spTree>
    <p:extLst>
      <p:ext uri="{BB962C8B-B14F-4D97-AF65-F5344CB8AC3E}">
        <p14:creationId xmlns:p14="http://schemas.microsoft.com/office/powerpoint/2010/main" val="2063758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9497-2233-43C8-A0E3-EFEEFD0C401D}"/>
              </a:ext>
            </a:extLst>
          </p:cNvPr>
          <p:cNvSpPr>
            <a:spLocks noGrp="1"/>
          </p:cNvSpPr>
          <p:nvPr>
            <p:ph type="title"/>
          </p:nvPr>
        </p:nvSpPr>
        <p:spPr/>
        <p:txBody>
          <a:bodyPr/>
          <a:lstStyle/>
          <a:p>
            <a:r>
              <a:rPr lang="en-US" dirty="0"/>
              <a:t>Hardhead Wedges and Shims</a:t>
            </a:r>
          </a:p>
        </p:txBody>
      </p:sp>
      <p:pic>
        <p:nvPicPr>
          <p:cNvPr id="4" name="irc_mi" descr="Photo of a hardhead wedge.">
            <a:extLst>
              <a:ext uri="{FF2B5EF4-FFF2-40B4-BE49-F238E27FC236}">
                <a16:creationId xmlns:a16="http://schemas.microsoft.com/office/drawing/2014/main" id="{A370CFDD-BDAF-4502-92AC-ACE647F85139}"/>
              </a:ext>
            </a:extLst>
          </p:cNvPr>
          <p:cNvPicPr>
            <a:picLocks noGrp="1"/>
          </p:cNvPicPr>
          <p:nvPr>
            <p:ph idx="1"/>
          </p:nvPr>
        </p:nvPicPr>
        <p:blipFill rotWithShape="1">
          <a:blip r:embed="rId4" cstate="print">
            <a:extLst>
              <a:ext uri="{28A0092B-C50C-407E-A947-70E740481C1C}">
                <a14:useLocalDpi xmlns:a14="http://schemas.microsoft.com/office/drawing/2010/main"/>
              </a:ext>
            </a:extLst>
          </a:blip>
          <a:srcRect/>
          <a:stretch/>
        </p:blipFill>
        <p:spPr bwMode="auto">
          <a:xfrm>
            <a:off x="522513" y="1828800"/>
            <a:ext cx="4270248" cy="3200400"/>
          </a:xfrm>
          <a:prstGeom prst="rect">
            <a:avLst/>
          </a:prstGeom>
          <a:noFill/>
          <a:ln w="38100">
            <a:solidFill>
              <a:schemeClr val="accent6">
                <a:lumMod val="75000"/>
              </a:schemeClr>
            </a:solidFill>
          </a:ln>
        </p:spPr>
      </p:pic>
      <p:sp>
        <p:nvSpPr>
          <p:cNvPr id="5" name="Slide Number Placeholder 5">
            <a:extLst>
              <a:ext uri="{FF2B5EF4-FFF2-40B4-BE49-F238E27FC236}">
                <a16:creationId xmlns:a16="http://schemas.microsoft.com/office/drawing/2014/main" id="{16F9377A-E2EB-4C36-913B-8AB6C9523E42}"/>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11</a:t>
            </a:fld>
            <a:endParaRPr lang="en-US" dirty="0"/>
          </a:p>
        </p:txBody>
      </p:sp>
      <p:pic>
        <p:nvPicPr>
          <p:cNvPr id="8" name="Picture 7" descr="A picture containing ground, old, dirty&#10;&#10;Description automatically generated">
            <a:extLst>
              <a:ext uri="{FF2B5EF4-FFF2-40B4-BE49-F238E27FC236}">
                <a16:creationId xmlns:a16="http://schemas.microsoft.com/office/drawing/2014/main" id="{1D2FD0D6-EB40-483B-BAC0-2663852781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4913" y="3308420"/>
            <a:ext cx="4267200" cy="3200400"/>
          </a:xfrm>
          <a:prstGeom prst="rect">
            <a:avLst/>
          </a:prstGeom>
          <a:ln w="38100">
            <a:solidFill>
              <a:schemeClr val="accent6">
                <a:lumMod val="75000"/>
              </a:schemeClr>
            </a:solidFill>
          </a:ln>
        </p:spPr>
      </p:pic>
    </p:spTree>
    <p:custDataLst>
      <p:tags r:id="rId1"/>
    </p:custDataLst>
    <p:extLst>
      <p:ext uri="{BB962C8B-B14F-4D97-AF65-F5344CB8AC3E}">
        <p14:creationId xmlns:p14="http://schemas.microsoft.com/office/powerpoint/2010/main" val="2007460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CC61-A045-4DD5-8B48-69E896FC078C}"/>
              </a:ext>
            </a:extLst>
          </p:cNvPr>
          <p:cNvSpPr>
            <a:spLocks noGrp="1"/>
          </p:cNvSpPr>
          <p:nvPr>
            <p:ph type="title"/>
          </p:nvPr>
        </p:nvSpPr>
        <p:spPr/>
        <p:txBody>
          <a:bodyPr/>
          <a:lstStyle/>
          <a:p>
            <a:r>
              <a:rPr lang="en-US" dirty="0"/>
              <a:t>Wedge Safety and Techniques</a:t>
            </a:r>
          </a:p>
        </p:txBody>
      </p:sp>
      <p:sp>
        <p:nvSpPr>
          <p:cNvPr id="3" name="Content Placeholder 2">
            <a:extLst>
              <a:ext uri="{FF2B5EF4-FFF2-40B4-BE49-F238E27FC236}">
                <a16:creationId xmlns:a16="http://schemas.microsoft.com/office/drawing/2014/main" id="{C296827D-3A8E-4784-B528-E112A11BE24E}"/>
              </a:ext>
            </a:extLst>
          </p:cNvPr>
          <p:cNvSpPr>
            <a:spLocks noGrp="1"/>
          </p:cNvSpPr>
          <p:nvPr>
            <p:ph idx="1"/>
          </p:nvPr>
        </p:nvSpPr>
        <p:spPr>
          <a:xfrm>
            <a:off x="522514" y="1819656"/>
            <a:ext cx="3634816" cy="4800600"/>
          </a:xfrm>
        </p:spPr>
        <p:txBody>
          <a:bodyPr>
            <a:noAutofit/>
          </a:bodyPr>
          <a:lstStyle/>
          <a:p>
            <a:pPr>
              <a:lnSpc>
                <a:spcPct val="100000"/>
              </a:lnSpc>
              <a:spcBef>
                <a:spcPts val="600"/>
              </a:spcBef>
              <a:spcAft>
                <a:spcPts val="600"/>
              </a:spcAft>
            </a:pPr>
            <a:r>
              <a:rPr lang="en-US" sz="1800" dirty="0"/>
              <a:t>General safety</a:t>
            </a:r>
          </a:p>
          <a:p>
            <a:pPr lvl="1">
              <a:lnSpc>
                <a:spcPct val="100000"/>
              </a:lnSpc>
              <a:spcBef>
                <a:spcPts val="0"/>
              </a:spcBef>
              <a:spcAft>
                <a:spcPts val="200"/>
              </a:spcAft>
            </a:pPr>
            <a:r>
              <a:rPr lang="en-US" sz="1800" dirty="0"/>
              <a:t>Wear eye protection</a:t>
            </a:r>
          </a:p>
          <a:p>
            <a:pPr lvl="1">
              <a:lnSpc>
                <a:spcPct val="100000"/>
              </a:lnSpc>
              <a:spcBef>
                <a:spcPts val="0"/>
              </a:spcBef>
              <a:spcAft>
                <a:spcPts val="200"/>
              </a:spcAft>
            </a:pPr>
            <a:r>
              <a:rPr lang="en-US" sz="1800" dirty="0"/>
              <a:t>Check wedges for damage</a:t>
            </a:r>
          </a:p>
          <a:p>
            <a:pPr lvl="1">
              <a:lnSpc>
                <a:spcPct val="100000"/>
              </a:lnSpc>
              <a:spcBef>
                <a:spcPts val="0"/>
              </a:spcBef>
              <a:spcAft>
                <a:spcPts val="200"/>
              </a:spcAft>
            </a:pPr>
            <a:r>
              <a:rPr lang="en-US" sz="1800" dirty="0"/>
              <a:t>Do not use cracked or damaged wedges </a:t>
            </a:r>
          </a:p>
        </p:txBody>
      </p:sp>
      <p:sp>
        <p:nvSpPr>
          <p:cNvPr id="4" name="Content Placeholder 2">
            <a:extLst>
              <a:ext uri="{FF2B5EF4-FFF2-40B4-BE49-F238E27FC236}">
                <a16:creationId xmlns:a16="http://schemas.microsoft.com/office/drawing/2014/main" id="{C9F9341B-5011-4A73-9442-0215D28BED48}"/>
              </a:ext>
            </a:extLst>
          </p:cNvPr>
          <p:cNvSpPr txBox="1">
            <a:spLocks/>
          </p:cNvSpPr>
          <p:nvPr/>
        </p:nvSpPr>
        <p:spPr>
          <a:xfrm>
            <a:off x="4034802" y="1819655"/>
            <a:ext cx="4717311" cy="5015503"/>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4C7826"/>
              </a:buClr>
              <a:buSzPct val="80000"/>
              <a:buFont typeface="Wingdings" panose="05000000000000000000" pitchFamily="2" charset="2"/>
              <a:buChar char="q"/>
              <a:defRPr lang="en-US" sz="2400" kern="120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7826"/>
              </a:buClr>
              <a:buSzPct val="120000"/>
              <a:buFont typeface="Wingdings" panose="05000000000000000000" pitchFamily="2" charset="2"/>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0000"/>
              </a:lnSpc>
              <a:spcBef>
                <a:spcPts val="500"/>
              </a:spcBef>
              <a:buClr>
                <a:srgbClr val="4C7826"/>
              </a:buClr>
              <a:buSzPct val="120000"/>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96975" indent="-174625" algn="l" defTabSz="914400" rtl="0" eaLnBrk="1" latinLnBrk="0" hangingPunct="1">
              <a:lnSpc>
                <a:spcPct val="90000"/>
              </a:lnSpc>
              <a:spcBef>
                <a:spcPts val="500"/>
              </a:spcBef>
              <a:buClr>
                <a:srgbClr val="4C7826"/>
              </a:buClr>
              <a:buSzPct val="80000"/>
              <a:buFont typeface="Courier New" panose="02070309020205020404" pitchFamily="49" charset="0"/>
              <a:buChar char="o"/>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425575" indent="-174625" algn="l" defTabSz="914400" rtl="0" eaLnBrk="1" latinLnBrk="0" hangingPunct="1">
              <a:lnSpc>
                <a:spcPct val="90000"/>
              </a:lnSpc>
              <a:spcBef>
                <a:spcPts val="500"/>
              </a:spcBef>
              <a:buClr>
                <a:srgbClr val="4C7826"/>
              </a:buClr>
              <a:buSzPct val="75000"/>
              <a:buFont typeface="Calibri" panose="020F050202020403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en-US" sz="1800" dirty="0"/>
              <a:t>Wedging techniques</a:t>
            </a:r>
          </a:p>
          <a:p>
            <a:pPr lvl="1">
              <a:lnSpc>
                <a:spcPts val="3000"/>
              </a:lnSpc>
              <a:spcBef>
                <a:spcPts val="0"/>
              </a:spcBef>
            </a:pPr>
            <a:r>
              <a:rPr lang="en-US" sz="1800" dirty="0"/>
              <a:t>Remove thick bark</a:t>
            </a:r>
          </a:p>
          <a:p>
            <a:pPr lvl="1">
              <a:lnSpc>
                <a:spcPts val="3000"/>
              </a:lnSpc>
              <a:spcBef>
                <a:spcPts val="0"/>
              </a:spcBef>
            </a:pPr>
            <a:r>
              <a:rPr lang="en-US" sz="1800" dirty="0"/>
              <a:t>Drive wedges squarely</a:t>
            </a:r>
          </a:p>
          <a:p>
            <a:pPr lvl="1">
              <a:lnSpc>
                <a:spcPts val="3000"/>
              </a:lnSpc>
              <a:spcBef>
                <a:spcPts val="0"/>
              </a:spcBef>
            </a:pPr>
            <a:r>
              <a:rPr lang="en-US" sz="1800" dirty="0"/>
              <a:t>Place wedges adjacent to each other and strike them alternately</a:t>
            </a:r>
          </a:p>
          <a:p>
            <a:pPr lvl="1">
              <a:lnSpc>
                <a:spcPts val="3000"/>
              </a:lnSpc>
              <a:spcBef>
                <a:spcPts val="0"/>
              </a:spcBef>
            </a:pPr>
            <a:r>
              <a:rPr lang="en-US" sz="1800" dirty="0"/>
              <a:t>Carry at least three wedges</a:t>
            </a:r>
          </a:p>
          <a:p>
            <a:pPr lvl="1">
              <a:lnSpc>
                <a:spcPts val="3000"/>
              </a:lnSpc>
              <a:spcBef>
                <a:spcPts val="0"/>
              </a:spcBef>
            </a:pPr>
            <a:r>
              <a:rPr lang="en-US" sz="1800" dirty="0"/>
              <a:t>Stack wedges to increase lift</a:t>
            </a:r>
          </a:p>
          <a:p>
            <a:pPr lvl="1">
              <a:lnSpc>
                <a:spcPts val="3000"/>
              </a:lnSpc>
              <a:spcBef>
                <a:spcPts val="0"/>
              </a:spcBef>
            </a:pPr>
            <a:r>
              <a:rPr lang="en-US" sz="1800" dirty="0"/>
              <a:t>Add sawdust between stacked wedges</a:t>
            </a:r>
          </a:p>
          <a:p>
            <a:pPr lvl="1">
              <a:lnSpc>
                <a:spcPts val="3000"/>
              </a:lnSpc>
              <a:spcBef>
                <a:spcPts val="0"/>
              </a:spcBef>
            </a:pPr>
            <a:r>
              <a:rPr lang="en-US" sz="1800" dirty="0"/>
              <a:t>Do not stack more than two wedges</a:t>
            </a:r>
          </a:p>
          <a:p>
            <a:pPr lvl="1">
              <a:lnSpc>
                <a:spcPts val="3000"/>
              </a:lnSpc>
              <a:spcBef>
                <a:spcPts val="0"/>
              </a:spcBef>
            </a:pPr>
            <a:r>
              <a:rPr lang="en-US" sz="1800" dirty="0"/>
              <a:t>Use a 3- to 5-pound ax of proper length</a:t>
            </a:r>
          </a:p>
          <a:p>
            <a:pPr marL="457200" lvl="1" indent="0">
              <a:lnSpc>
                <a:spcPts val="3000"/>
              </a:lnSpc>
              <a:spcBef>
                <a:spcPts val="0"/>
              </a:spcBef>
              <a:buNone/>
            </a:pPr>
            <a:endParaRPr lang="en-US" sz="1800" dirty="0"/>
          </a:p>
        </p:txBody>
      </p:sp>
    </p:spTree>
    <p:custDataLst>
      <p:tags r:id="rId1"/>
    </p:custDataLst>
    <p:extLst>
      <p:ext uri="{BB962C8B-B14F-4D97-AF65-F5344CB8AC3E}">
        <p14:creationId xmlns:p14="http://schemas.microsoft.com/office/powerpoint/2010/main" val="815149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A9DE0E-2603-4E17-B147-8FF349C73ACB}"/>
              </a:ext>
            </a:extLst>
          </p:cNvPr>
          <p:cNvPicPr>
            <a:picLocks noChangeAspect="1"/>
          </p:cNvPicPr>
          <p:nvPr/>
        </p:nvPicPr>
        <p:blipFill>
          <a:blip r:embed="rId4"/>
          <a:stretch>
            <a:fillRect/>
          </a:stretch>
        </p:blipFill>
        <p:spPr>
          <a:xfrm>
            <a:off x="-37785" y="847344"/>
            <a:ext cx="9205415" cy="6010656"/>
          </a:xfrm>
          <a:prstGeom prst="rect">
            <a:avLst/>
          </a:prstGeom>
        </p:spPr>
      </p:pic>
      <p:sp>
        <p:nvSpPr>
          <p:cNvPr id="4" name="Title 3">
            <a:extLst>
              <a:ext uri="{FF2B5EF4-FFF2-40B4-BE49-F238E27FC236}">
                <a16:creationId xmlns:a16="http://schemas.microsoft.com/office/drawing/2014/main" id="{345AA1CD-E1C4-49BA-A3CD-E135CC61B41B}"/>
              </a:ext>
            </a:extLst>
          </p:cNvPr>
          <p:cNvSpPr>
            <a:spLocks noGrp="1"/>
          </p:cNvSpPr>
          <p:nvPr>
            <p:ph type="title"/>
          </p:nvPr>
        </p:nvSpPr>
        <p:spPr>
          <a:solidFill>
            <a:schemeClr val="tx1">
              <a:alpha val="80000"/>
            </a:schemeClr>
          </a:solidFill>
        </p:spPr>
        <p:txBody>
          <a:bodyPr/>
          <a:lstStyle/>
          <a:p>
            <a:r>
              <a:rPr lang="en-US" dirty="0"/>
              <a:t>Wedge</a:t>
            </a:r>
            <a:r>
              <a:rPr lang="en-US" baseline="0" dirty="0"/>
              <a:t> Uses</a:t>
            </a:r>
            <a:endParaRPr lang="en-US" dirty="0"/>
          </a:p>
        </p:txBody>
      </p:sp>
      <p:sp>
        <p:nvSpPr>
          <p:cNvPr id="9" name="Slide Number Placeholder 5">
            <a:extLst>
              <a:ext uri="{FF2B5EF4-FFF2-40B4-BE49-F238E27FC236}">
                <a16:creationId xmlns:a16="http://schemas.microsoft.com/office/drawing/2014/main" id="{E348728A-5404-4FA3-B80F-EE8514DE453E}"/>
              </a:ext>
            </a:extLst>
          </p:cNvPr>
          <p:cNvSpPr>
            <a:spLocks noGrp="1"/>
          </p:cNvSpPr>
          <p:nvPr>
            <p:ph type="sldNum" sz="quarter" idx="12"/>
          </p:nvPr>
        </p:nvSpPr>
        <p:spPr/>
        <p:txBody>
          <a:bodyPr/>
          <a:lstStyle>
            <a:lvl1pPr>
              <a:defRPr>
                <a:solidFill>
                  <a:schemeClr val="bg1"/>
                </a:solidFill>
              </a:defRPr>
            </a:lvl1pPr>
          </a:lstStyle>
          <a:p>
            <a:pPr algn="r"/>
            <a:fld id="{30A95282-9A55-4447-A44E-069E66CB3BD5}" type="slidenum">
              <a:rPr lang="en-US" smtClean="0"/>
              <a:pPr algn="r"/>
              <a:t>13</a:t>
            </a:fld>
            <a:endParaRPr lang="en-US" dirty="0"/>
          </a:p>
        </p:txBody>
      </p:sp>
    </p:spTree>
    <p:custDataLst>
      <p:tags r:id="rId1"/>
    </p:custDataLst>
    <p:extLst>
      <p:ext uri="{BB962C8B-B14F-4D97-AF65-F5344CB8AC3E}">
        <p14:creationId xmlns:p14="http://schemas.microsoft.com/office/powerpoint/2010/main" val="3260125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6F0D4-AA9E-412A-8BC8-DB4614431DCC}"/>
              </a:ext>
            </a:extLst>
          </p:cNvPr>
          <p:cNvSpPr>
            <a:spLocks noGrp="1"/>
          </p:cNvSpPr>
          <p:nvPr>
            <p:ph type="title"/>
          </p:nvPr>
        </p:nvSpPr>
        <p:spPr/>
        <p:txBody>
          <a:bodyPr/>
          <a:lstStyle/>
          <a:p>
            <a:r>
              <a:rPr lang="en-US" dirty="0"/>
              <a:t>Common Wedge Uses </a:t>
            </a:r>
          </a:p>
        </p:txBody>
      </p:sp>
      <p:sp>
        <p:nvSpPr>
          <p:cNvPr id="3" name="Content Placeholder 2">
            <a:extLst>
              <a:ext uri="{FF2B5EF4-FFF2-40B4-BE49-F238E27FC236}">
                <a16:creationId xmlns:a16="http://schemas.microsoft.com/office/drawing/2014/main" id="{11569633-368A-48F3-A037-B5CBC1D9835F}"/>
              </a:ext>
            </a:extLst>
          </p:cNvPr>
          <p:cNvSpPr>
            <a:spLocks noGrp="1"/>
          </p:cNvSpPr>
          <p:nvPr>
            <p:ph idx="1"/>
          </p:nvPr>
        </p:nvSpPr>
        <p:spPr/>
        <p:txBody>
          <a:bodyPr/>
          <a:lstStyle/>
          <a:p>
            <a:pPr>
              <a:lnSpc>
                <a:spcPct val="100000"/>
              </a:lnSpc>
              <a:spcBef>
                <a:spcPts val="600"/>
              </a:spcBef>
              <a:spcAft>
                <a:spcPts val="600"/>
              </a:spcAft>
            </a:pPr>
            <a:r>
              <a:rPr lang="en-US" dirty="0"/>
              <a:t>Counter effects of compression </a:t>
            </a:r>
          </a:p>
          <a:p>
            <a:pPr>
              <a:lnSpc>
                <a:spcPct val="100000"/>
              </a:lnSpc>
              <a:spcBef>
                <a:spcPts val="600"/>
              </a:spcBef>
              <a:spcAft>
                <a:spcPts val="600"/>
              </a:spcAft>
            </a:pPr>
            <a:r>
              <a:rPr lang="en-US" dirty="0"/>
              <a:t>Guide trees into intended lay </a:t>
            </a:r>
          </a:p>
          <a:p>
            <a:pPr>
              <a:lnSpc>
                <a:spcPct val="100000"/>
              </a:lnSpc>
              <a:spcBef>
                <a:spcPts val="600"/>
              </a:spcBef>
              <a:spcAft>
                <a:spcPts val="600"/>
              </a:spcAft>
            </a:pPr>
            <a:r>
              <a:rPr lang="en-US" dirty="0"/>
              <a:t>Stabilization</a:t>
            </a:r>
          </a:p>
          <a:p>
            <a:pPr>
              <a:lnSpc>
                <a:spcPct val="100000"/>
              </a:lnSpc>
              <a:spcBef>
                <a:spcPts val="600"/>
              </a:spcBef>
              <a:spcAft>
                <a:spcPts val="600"/>
              </a:spcAft>
            </a:pPr>
            <a:r>
              <a:rPr lang="en-US" dirty="0"/>
              <a:t>Prevent bole movement </a:t>
            </a:r>
          </a:p>
          <a:p>
            <a:pPr>
              <a:lnSpc>
                <a:spcPct val="100000"/>
              </a:lnSpc>
              <a:spcBef>
                <a:spcPts val="600"/>
              </a:spcBef>
              <a:spcAft>
                <a:spcPts val="600"/>
              </a:spcAft>
            </a:pPr>
            <a:r>
              <a:rPr lang="en-US" dirty="0"/>
              <a:t>Indicate movement </a:t>
            </a:r>
          </a:p>
          <a:p>
            <a:pPr>
              <a:lnSpc>
                <a:spcPct val="100000"/>
              </a:lnSpc>
              <a:spcBef>
                <a:spcPts val="600"/>
              </a:spcBef>
              <a:spcAft>
                <a:spcPts val="600"/>
              </a:spcAft>
            </a:pPr>
            <a:endParaRPr lang="en-US" dirty="0"/>
          </a:p>
        </p:txBody>
      </p:sp>
      <p:sp>
        <p:nvSpPr>
          <p:cNvPr id="4" name="Slide Number Placeholder 5">
            <a:extLst>
              <a:ext uri="{FF2B5EF4-FFF2-40B4-BE49-F238E27FC236}">
                <a16:creationId xmlns:a16="http://schemas.microsoft.com/office/drawing/2014/main" id="{FC83130F-0CAD-4D76-9C04-24E941854189}"/>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14</a:t>
            </a:fld>
            <a:endParaRPr lang="en-US" dirty="0"/>
          </a:p>
        </p:txBody>
      </p:sp>
    </p:spTree>
    <p:custDataLst>
      <p:tags r:id="rId1"/>
    </p:custDataLst>
    <p:extLst>
      <p:ext uri="{BB962C8B-B14F-4D97-AF65-F5344CB8AC3E}">
        <p14:creationId xmlns:p14="http://schemas.microsoft.com/office/powerpoint/2010/main" val="2569587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DC248-B889-4E8D-8266-ADFA36BAA9F4}"/>
              </a:ext>
            </a:extLst>
          </p:cNvPr>
          <p:cNvSpPr>
            <a:spLocks noGrp="1"/>
          </p:cNvSpPr>
          <p:nvPr>
            <p:ph type="title"/>
          </p:nvPr>
        </p:nvSpPr>
        <p:spPr/>
        <p:txBody>
          <a:bodyPr/>
          <a:lstStyle/>
          <a:p>
            <a:r>
              <a:rPr lang="en-US" dirty="0"/>
              <a:t>Wedges in Bucking Operations</a:t>
            </a:r>
          </a:p>
        </p:txBody>
      </p:sp>
      <p:sp>
        <p:nvSpPr>
          <p:cNvPr id="4" name="Slide Number Placeholder 5">
            <a:extLst>
              <a:ext uri="{FF2B5EF4-FFF2-40B4-BE49-F238E27FC236}">
                <a16:creationId xmlns:a16="http://schemas.microsoft.com/office/drawing/2014/main" id="{2BEAF254-49BD-4640-931D-49DA054BABD4}"/>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15</a:t>
            </a:fld>
            <a:endParaRPr lang="en-US" dirty="0"/>
          </a:p>
        </p:txBody>
      </p:sp>
      <p:sp>
        <p:nvSpPr>
          <p:cNvPr id="10" name="Content Placeholder 2">
            <a:extLst>
              <a:ext uri="{FF2B5EF4-FFF2-40B4-BE49-F238E27FC236}">
                <a16:creationId xmlns:a16="http://schemas.microsoft.com/office/drawing/2014/main" id="{5B428661-B23B-49D2-B9A3-6DFBF6F27AAC}"/>
              </a:ext>
            </a:extLst>
          </p:cNvPr>
          <p:cNvSpPr txBox="1">
            <a:spLocks/>
          </p:cNvSpPr>
          <p:nvPr/>
        </p:nvSpPr>
        <p:spPr>
          <a:xfrm>
            <a:off x="522514" y="1819656"/>
            <a:ext cx="4140926" cy="48006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4C7826"/>
              </a:buClr>
              <a:buSzPct val="80000"/>
              <a:buFont typeface="Wingdings" panose="05000000000000000000" pitchFamily="2" charset="2"/>
              <a:buChar char="q"/>
              <a:defRPr lang="en-US" sz="2400" kern="120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7826"/>
              </a:buClr>
              <a:buSzPct val="120000"/>
              <a:buFont typeface="Wingdings" panose="05000000000000000000" pitchFamily="2" charset="2"/>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0000"/>
              </a:lnSpc>
              <a:spcBef>
                <a:spcPts val="500"/>
              </a:spcBef>
              <a:buClr>
                <a:srgbClr val="4C7826"/>
              </a:buClr>
              <a:buSzPct val="120000"/>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96975" indent="-174625" algn="l" defTabSz="914400" rtl="0" eaLnBrk="1" latinLnBrk="0" hangingPunct="1">
              <a:lnSpc>
                <a:spcPct val="90000"/>
              </a:lnSpc>
              <a:spcBef>
                <a:spcPts val="500"/>
              </a:spcBef>
              <a:buClr>
                <a:srgbClr val="4C7826"/>
              </a:buClr>
              <a:buSzPct val="80000"/>
              <a:buFont typeface="Courier New" panose="02070309020205020404" pitchFamily="49" charset="0"/>
              <a:buChar char="o"/>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425575" indent="-174625" algn="l" defTabSz="914400" rtl="0" eaLnBrk="1" latinLnBrk="0" hangingPunct="1">
              <a:lnSpc>
                <a:spcPct val="90000"/>
              </a:lnSpc>
              <a:spcBef>
                <a:spcPts val="500"/>
              </a:spcBef>
              <a:buClr>
                <a:srgbClr val="4C7826"/>
              </a:buClr>
              <a:buSzPct val="75000"/>
              <a:buFont typeface="Calibri" panose="020F050202020403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spcAft>
                <a:spcPts val="600"/>
              </a:spcAft>
              <a:buFont typeface="+mj-lt"/>
              <a:buAutoNum type="arabicPeriod"/>
            </a:pPr>
            <a:r>
              <a:rPr lang="en-US" dirty="0"/>
              <a:t>Place the wedge in the compression zone.</a:t>
            </a:r>
          </a:p>
          <a:p>
            <a:pPr marL="457200" indent="-457200">
              <a:lnSpc>
                <a:spcPct val="100000"/>
              </a:lnSpc>
              <a:spcBef>
                <a:spcPts val="600"/>
              </a:spcBef>
              <a:spcAft>
                <a:spcPts val="600"/>
              </a:spcAft>
              <a:buFont typeface="+mj-lt"/>
              <a:buAutoNum type="arabicPeriod"/>
            </a:pPr>
            <a:r>
              <a:rPr lang="en-US" dirty="0"/>
              <a:t>Set and drive the wedge with an ax head.</a:t>
            </a:r>
          </a:p>
          <a:p>
            <a:pPr marL="457200" indent="-457200">
              <a:lnSpc>
                <a:spcPct val="100000"/>
              </a:lnSpc>
              <a:spcBef>
                <a:spcPts val="600"/>
              </a:spcBef>
              <a:spcAft>
                <a:spcPts val="600"/>
              </a:spcAft>
              <a:buFont typeface="+mj-lt"/>
              <a:buAutoNum type="arabicPeriod"/>
            </a:pPr>
            <a:r>
              <a:rPr lang="en-US" dirty="0"/>
              <a:t>Make the bucking cut.</a:t>
            </a:r>
          </a:p>
        </p:txBody>
      </p:sp>
      <p:pic>
        <p:nvPicPr>
          <p:cNvPr id="5" name="Content Placeholder 4" descr="A graphic of a Sawyers placing wedges while bucking a down log.">
            <a:extLst>
              <a:ext uri="{FF2B5EF4-FFF2-40B4-BE49-F238E27FC236}">
                <a16:creationId xmlns:a16="http://schemas.microsoft.com/office/drawing/2014/main" id="{396E97C4-C1BA-4F28-9BFA-BD254B35CC56}"/>
              </a:ext>
            </a:extLst>
          </p:cNvPr>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4749260" y="1604753"/>
            <a:ext cx="3204655" cy="4800600"/>
          </a:xfrm>
          <a:ln w="38100">
            <a:solidFill>
              <a:schemeClr val="accent6">
                <a:lumMod val="75000"/>
              </a:schemeClr>
            </a:solidFill>
          </a:ln>
        </p:spPr>
      </p:pic>
    </p:spTree>
    <p:custDataLst>
      <p:tags r:id="rId1"/>
    </p:custDataLst>
    <p:extLst>
      <p:ext uri="{BB962C8B-B14F-4D97-AF65-F5344CB8AC3E}">
        <p14:creationId xmlns:p14="http://schemas.microsoft.com/office/powerpoint/2010/main" val="2735309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02DC-44B6-4C41-807A-1BAD6CF5086B}"/>
              </a:ext>
            </a:extLst>
          </p:cNvPr>
          <p:cNvSpPr>
            <a:spLocks noGrp="1"/>
          </p:cNvSpPr>
          <p:nvPr>
            <p:ph type="title"/>
          </p:nvPr>
        </p:nvSpPr>
        <p:spPr/>
        <p:txBody>
          <a:bodyPr/>
          <a:lstStyle/>
          <a:p>
            <a:r>
              <a:rPr lang="en-US" dirty="0"/>
              <a:t>Bucking: Top Bind</a:t>
            </a:r>
          </a:p>
        </p:txBody>
      </p:sp>
      <p:sp>
        <p:nvSpPr>
          <p:cNvPr id="5" name="Slide Number Placeholder 5">
            <a:extLst>
              <a:ext uri="{FF2B5EF4-FFF2-40B4-BE49-F238E27FC236}">
                <a16:creationId xmlns:a16="http://schemas.microsoft.com/office/drawing/2014/main" id="{46E48C62-8E1B-4F93-BD54-0774CD86D5B8}"/>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16</a:t>
            </a:fld>
            <a:endParaRPr lang="en-US" dirty="0"/>
          </a:p>
        </p:txBody>
      </p:sp>
      <p:pic>
        <p:nvPicPr>
          <p:cNvPr id="10" name="Picture 9" descr="Graphic showing wedge placement to address top bind when cutting with crosscut saw">
            <a:extLst>
              <a:ext uri="{FF2B5EF4-FFF2-40B4-BE49-F238E27FC236}">
                <a16:creationId xmlns:a16="http://schemas.microsoft.com/office/drawing/2014/main" id="{3EF8E287-98E7-4370-BD53-B845832010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43000" y="926584"/>
            <a:ext cx="6858000" cy="5299420"/>
          </a:xfrm>
          <a:prstGeom prst="rect">
            <a:avLst/>
          </a:prstGeom>
        </p:spPr>
      </p:pic>
      <p:sp>
        <p:nvSpPr>
          <p:cNvPr id="9" name="TextBox 8">
            <a:extLst>
              <a:ext uri="{FF2B5EF4-FFF2-40B4-BE49-F238E27FC236}">
                <a16:creationId xmlns:a16="http://schemas.microsoft.com/office/drawing/2014/main" id="{B8D78C60-D2A3-4440-987E-B42D958E4FA4}"/>
              </a:ext>
            </a:extLst>
          </p:cNvPr>
          <p:cNvSpPr txBox="1"/>
          <p:nvPr/>
        </p:nvSpPr>
        <p:spPr>
          <a:xfrm>
            <a:off x="2849457" y="6213478"/>
            <a:ext cx="3575712" cy="400110"/>
          </a:xfrm>
          <a:prstGeom prst="rect">
            <a:avLst/>
          </a:prstGeom>
          <a:noFill/>
        </p:spPr>
        <p:txBody>
          <a:bodyPr wrap="square" rtlCol="0">
            <a:spAutoFit/>
          </a:bodyPr>
          <a:lstStyle/>
          <a:p>
            <a:pPr algn="ctr"/>
            <a:r>
              <a:rPr lang="en-US" sz="2000" dirty="0">
                <a:solidFill>
                  <a:schemeClr val="tx1">
                    <a:lumMod val="75000"/>
                    <a:lumOff val="25000"/>
                  </a:schemeClr>
                </a:solidFill>
              </a:rPr>
              <a:t>Wedging technique for top bind </a:t>
            </a:r>
          </a:p>
        </p:txBody>
      </p:sp>
    </p:spTree>
    <p:custDataLst>
      <p:tags r:id="rId1"/>
    </p:custDataLst>
    <p:extLst>
      <p:ext uri="{BB962C8B-B14F-4D97-AF65-F5344CB8AC3E}">
        <p14:creationId xmlns:p14="http://schemas.microsoft.com/office/powerpoint/2010/main" val="1100048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91D2-5102-4C71-B3D4-A0716F6A36F9}"/>
              </a:ext>
            </a:extLst>
          </p:cNvPr>
          <p:cNvSpPr>
            <a:spLocks noGrp="1"/>
          </p:cNvSpPr>
          <p:nvPr>
            <p:ph type="title"/>
          </p:nvPr>
        </p:nvSpPr>
        <p:spPr/>
        <p:txBody>
          <a:bodyPr/>
          <a:lstStyle/>
          <a:p>
            <a:r>
              <a:rPr lang="en-US" dirty="0"/>
              <a:t>Bucking: Top and Side Bind</a:t>
            </a:r>
          </a:p>
        </p:txBody>
      </p:sp>
      <p:sp>
        <p:nvSpPr>
          <p:cNvPr id="5" name="Slide Number Placeholder 5">
            <a:extLst>
              <a:ext uri="{FF2B5EF4-FFF2-40B4-BE49-F238E27FC236}">
                <a16:creationId xmlns:a16="http://schemas.microsoft.com/office/drawing/2014/main" id="{F588E779-9FAB-4FEA-BE99-33ABE73FC32F}"/>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17</a:t>
            </a:fld>
            <a:endParaRPr lang="en-US" dirty="0"/>
          </a:p>
        </p:txBody>
      </p:sp>
      <p:pic>
        <p:nvPicPr>
          <p:cNvPr id="8" name="Picture 7" descr="Graphic showing wedge placement to address top and side  bind when cutting with crosscut saw">
            <a:extLst>
              <a:ext uri="{FF2B5EF4-FFF2-40B4-BE49-F238E27FC236}">
                <a16:creationId xmlns:a16="http://schemas.microsoft.com/office/drawing/2014/main" id="{73599A0F-D07A-4147-847B-16C0F4EAFDA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46713" y="1066938"/>
            <a:ext cx="6858000" cy="5649907"/>
          </a:xfrm>
          <a:prstGeom prst="rect">
            <a:avLst/>
          </a:prstGeom>
        </p:spPr>
      </p:pic>
      <p:sp>
        <p:nvSpPr>
          <p:cNvPr id="6" name="TextBox 5">
            <a:extLst>
              <a:ext uri="{FF2B5EF4-FFF2-40B4-BE49-F238E27FC236}">
                <a16:creationId xmlns:a16="http://schemas.microsoft.com/office/drawing/2014/main" id="{A20B12D3-6917-47FD-A05B-AB17B6091C12}"/>
              </a:ext>
            </a:extLst>
          </p:cNvPr>
          <p:cNvSpPr txBox="1"/>
          <p:nvPr/>
        </p:nvSpPr>
        <p:spPr>
          <a:xfrm>
            <a:off x="2263657" y="6202846"/>
            <a:ext cx="4747311" cy="369332"/>
          </a:xfrm>
          <a:prstGeom prst="rect">
            <a:avLst/>
          </a:prstGeom>
          <a:noFill/>
        </p:spPr>
        <p:txBody>
          <a:bodyPr wrap="square" rtlCol="0">
            <a:spAutoFit/>
          </a:bodyPr>
          <a:lstStyle/>
          <a:p>
            <a:pPr algn="ctr"/>
            <a:r>
              <a:rPr lang="en-US" dirty="0">
                <a:solidFill>
                  <a:schemeClr val="tx1">
                    <a:lumMod val="75000"/>
                    <a:lumOff val="25000"/>
                  </a:schemeClr>
                </a:solidFill>
              </a:rPr>
              <a:t>Wedging technique for top bind and side bind</a:t>
            </a:r>
          </a:p>
        </p:txBody>
      </p:sp>
    </p:spTree>
    <p:extLst>
      <p:ext uri="{BB962C8B-B14F-4D97-AF65-F5344CB8AC3E}">
        <p14:creationId xmlns:p14="http://schemas.microsoft.com/office/powerpoint/2010/main" val="1008440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D2EFB-0321-4C6A-B227-D0E6F5C59398}"/>
              </a:ext>
            </a:extLst>
          </p:cNvPr>
          <p:cNvPicPr>
            <a:picLocks noChangeAspect="1"/>
          </p:cNvPicPr>
          <p:nvPr/>
        </p:nvPicPr>
        <p:blipFill>
          <a:blip r:embed="rId4"/>
          <a:stretch>
            <a:fillRect/>
          </a:stretch>
        </p:blipFill>
        <p:spPr>
          <a:xfrm>
            <a:off x="-1" y="847344"/>
            <a:ext cx="9212013" cy="6010656"/>
          </a:xfrm>
          <a:prstGeom prst="rect">
            <a:avLst/>
          </a:prstGeom>
        </p:spPr>
      </p:pic>
      <p:sp>
        <p:nvSpPr>
          <p:cNvPr id="3" name="Title 2">
            <a:extLst>
              <a:ext uri="{FF2B5EF4-FFF2-40B4-BE49-F238E27FC236}">
                <a16:creationId xmlns:a16="http://schemas.microsoft.com/office/drawing/2014/main" id="{8148F40E-37C2-4C62-A475-8523C05B36FD}"/>
              </a:ext>
            </a:extLst>
          </p:cNvPr>
          <p:cNvSpPr>
            <a:spLocks noGrp="1"/>
          </p:cNvSpPr>
          <p:nvPr>
            <p:ph type="title"/>
          </p:nvPr>
        </p:nvSpPr>
        <p:spPr>
          <a:solidFill>
            <a:schemeClr val="tx1">
              <a:alpha val="80000"/>
            </a:schemeClr>
          </a:solidFill>
        </p:spPr>
        <p:txBody>
          <a:bodyPr/>
          <a:lstStyle/>
          <a:p>
            <a:r>
              <a:rPr lang="en-US" dirty="0"/>
              <a:t>Wedges in Felling Operations</a:t>
            </a:r>
          </a:p>
        </p:txBody>
      </p:sp>
      <p:sp>
        <p:nvSpPr>
          <p:cNvPr id="9" name="Slide Number Placeholder 5">
            <a:extLst>
              <a:ext uri="{FF2B5EF4-FFF2-40B4-BE49-F238E27FC236}">
                <a16:creationId xmlns:a16="http://schemas.microsoft.com/office/drawing/2014/main" id="{E348728A-5404-4FA3-B80F-EE8514DE453E}"/>
              </a:ext>
            </a:extLst>
          </p:cNvPr>
          <p:cNvSpPr>
            <a:spLocks noGrp="1"/>
          </p:cNvSpPr>
          <p:nvPr>
            <p:ph type="sldNum" sz="quarter" idx="12"/>
          </p:nvPr>
        </p:nvSpPr>
        <p:spPr/>
        <p:txBody>
          <a:bodyPr/>
          <a:lstStyle>
            <a:lvl1pPr>
              <a:defRPr>
                <a:solidFill>
                  <a:schemeClr val="bg1"/>
                </a:solidFill>
              </a:defRPr>
            </a:lvl1pPr>
          </a:lstStyle>
          <a:p>
            <a:pPr algn="r"/>
            <a:fld id="{30A95282-9A55-4447-A44E-069E66CB3BD5}" type="slidenum">
              <a:rPr lang="en-US" smtClean="0"/>
              <a:pPr algn="r"/>
              <a:t>18</a:t>
            </a:fld>
            <a:endParaRPr lang="en-US" dirty="0"/>
          </a:p>
        </p:txBody>
      </p:sp>
    </p:spTree>
    <p:custDataLst>
      <p:tags r:id="rId1"/>
    </p:custDataLst>
    <p:extLst>
      <p:ext uri="{BB962C8B-B14F-4D97-AF65-F5344CB8AC3E}">
        <p14:creationId xmlns:p14="http://schemas.microsoft.com/office/powerpoint/2010/main" val="1883470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3966D-485C-4B39-B715-0971A1C5B764}"/>
              </a:ext>
            </a:extLst>
          </p:cNvPr>
          <p:cNvSpPr>
            <a:spLocks noGrp="1"/>
          </p:cNvSpPr>
          <p:nvPr>
            <p:ph type="title"/>
          </p:nvPr>
        </p:nvSpPr>
        <p:spPr/>
        <p:txBody>
          <a:bodyPr/>
          <a:lstStyle/>
          <a:p>
            <a:r>
              <a:rPr lang="en-US" dirty="0"/>
              <a:t>Wedging a Tree</a:t>
            </a:r>
          </a:p>
        </p:txBody>
      </p:sp>
      <p:sp>
        <p:nvSpPr>
          <p:cNvPr id="7" name="Slide Number Placeholder 5">
            <a:extLst>
              <a:ext uri="{FF2B5EF4-FFF2-40B4-BE49-F238E27FC236}">
                <a16:creationId xmlns:a16="http://schemas.microsoft.com/office/drawing/2014/main" id="{6ED9A0D9-8244-4DDD-9A18-251FE08E9431}"/>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19</a:t>
            </a:fld>
            <a:endParaRPr lang="en-US" dirty="0"/>
          </a:p>
        </p:txBody>
      </p:sp>
      <p:sp>
        <p:nvSpPr>
          <p:cNvPr id="35" name="Content Placeholder 2">
            <a:extLst>
              <a:ext uri="{FF2B5EF4-FFF2-40B4-BE49-F238E27FC236}">
                <a16:creationId xmlns:a16="http://schemas.microsoft.com/office/drawing/2014/main" id="{18498E8C-E2F4-4781-AA31-B0F796417EEF}"/>
              </a:ext>
            </a:extLst>
          </p:cNvPr>
          <p:cNvSpPr txBox="1">
            <a:spLocks/>
          </p:cNvSpPr>
          <p:nvPr/>
        </p:nvSpPr>
        <p:spPr>
          <a:xfrm>
            <a:off x="2854080" y="1902333"/>
            <a:ext cx="3566465" cy="51661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C7826"/>
              </a:buClr>
              <a:buSzPct val="80000"/>
              <a:buFont typeface="Wingdings" panose="05000000000000000000" pitchFamily="2" charset="2"/>
              <a:buNone/>
              <a:defRPr lang="en-US" sz="3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4C7826"/>
              </a:buClr>
              <a:buSzPct val="120000"/>
              <a:buFont typeface="Wingdings" panose="05000000000000000000" pitchFamily="2" charset="2"/>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4C7826"/>
              </a:buClr>
              <a:buSzPct val="120000"/>
              <a:buFont typeface="Arial" panose="020B0604020202020204" pitchFamily="34" charset="0"/>
              <a:buNone/>
              <a:defRPr sz="24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4C7826"/>
              </a:buClr>
              <a:buSzPct val="80000"/>
              <a:buFont typeface="Courier New" panose="02070309020205020404" pitchFamily="49" charset="0"/>
              <a:buNone/>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4C7826"/>
              </a:buClr>
              <a:buSzPct val="75000"/>
              <a:buFont typeface="Calibri" panose="020F0502020204030204" pitchFamily="34" charset="0"/>
              <a:buNone/>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spcBef>
                <a:spcPts val="600"/>
              </a:spcBef>
              <a:spcAft>
                <a:spcPts val="600"/>
              </a:spcAft>
            </a:pPr>
            <a:r>
              <a:rPr lang="en-US" sz="2400" dirty="0"/>
              <a:t>Wedges cooperating</a:t>
            </a:r>
          </a:p>
        </p:txBody>
      </p:sp>
      <p:sp>
        <p:nvSpPr>
          <p:cNvPr id="37" name="TextBox 36">
            <a:extLst>
              <a:ext uri="{FF2B5EF4-FFF2-40B4-BE49-F238E27FC236}">
                <a16:creationId xmlns:a16="http://schemas.microsoft.com/office/drawing/2014/main" id="{A9069486-57EA-4F2D-B79A-BE74779736CE}"/>
              </a:ext>
            </a:extLst>
          </p:cNvPr>
          <p:cNvSpPr txBox="1"/>
          <p:nvPr/>
        </p:nvSpPr>
        <p:spPr>
          <a:xfrm rot="16028709">
            <a:off x="5015536" y="3591115"/>
            <a:ext cx="1310343" cy="465381"/>
          </a:xfrm>
          <a:prstGeom prst="rect">
            <a:avLst/>
          </a:prstGeom>
          <a:noFill/>
        </p:spPr>
        <p:txBody>
          <a:bodyPr wrap="square" rtlCol="0">
            <a:spAutoFit/>
          </a:bodyPr>
          <a:lstStyle/>
          <a:p>
            <a:r>
              <a:rPr lang="en-US" dirty="0"/>
              <a:t>Hinge</a:t>
            </a:r>
          </a:p>
        </p:txBody>
      </p:sp>
      <p:pic>
        <p:nvPicPr>
          <p:cNvPr id="5" name="Picture 4" descr="Two graphics showing wedge placement for competing wedges and wedge placement for cooperating placement.">
            <a:extLst>
              <a:ext uri="{FF2B5EF4-FFF2-40B4-BE49-F238E27FC236}">
                <a16:creationId xmlns:a16="http://schemas.microsoft.com/office/drawing/2014/main" id="{95930436-65C3-4199-84FA-0AF5C4C517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9126"/>
          <a:stretch/>
        </p:blipFill>
        <p:spPr>
          <a:xfrm>
            <a:off x="2176040" y="1902333"/>
            <a:ext cx="4791920" cy="5146549"/>
          </a:xfrm>
          <a:prstGeom prst="rect">
            <a:avLst/>
          </a:prstGeom>
        </p:spPr>
      </p:pic>
    </p:spTree>
    <p:custDataLst>
      <p:tags r:id="rId1"/>
    </p:custDataLst>
    <p:extLst>
      <p:ext uri="{BB962C8B-B14F-4D97-AF65-F5344CB8AC3E}">
        <p14:creationId xmlns:p14="http://schemas.microsoft.com/office/powerpoint/2010/main" val="1988940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2123C3-2F01-4CF4-9CE6-B30194A69A04}"/>
              </a:ext>
            </a:extLst>
          </p:cNvPr>
          <p:cNvSpPr>
            <a:spLocks noGrp="1"/>
          </p:cNvSpPr>
          <p:nvPr>
            <p:ph type="title"/>
          </p:nvPr>
        </p:nvSpPr>
        <p:spPr/>
        <p:txBody>
          <a:bodyPr/>
          <a:lstStyle/>
          <a:p>
            <a:r>
              <a:rPr lang="en-US" dirty="0"/>
              <a:t>Module Topics</a:t>
            </a:r>
          </a:p>
        </p:txBody>
      </p:sp>
      <p:sp>
        <p:nvSpPr>
          <p:cNvPr id="4" name="Content Placeholder 3">
            <a:extLst>
              <a:ext uri="{FF2B5EF4-FFF2-40B4-BE49-F238E27FC236}">
                <a16:creationId xmlns:a16="http://schemas.microsoft.com/office/drawing/2014/main" id="{21D6EC36-AB53-42FC-A4D4-AED5BB2DC327}"/>
              </a:ext>
            </a:extLst>
          </p:cNvPr>
          <p:cNvSpPr>
            <a:spLocks noGrp="1"/>
          </p:cNvSpPr>
          <p:nvPr>
            <p:ph sz="half" idx="13"/>
          </p:nvPr>
        </p:nvSpPr>
        <p:spPr>
          <a:xfrm>
            <a:off x="524179" y="1850570"/>
            <a:ext cx="8155126" cy="4460289"/>
          </a:xfrm>
        </p:spPr>
        <p:txBody>
          <a:bodyPr/>
          <a:lstStyle/>
          <a:p>
            <a:r>
              <a:rPr lang="en-US" dirty="0"/>
              <a:t>Wedge Basics</a:t>
            </a:r>
          </a:p>
          <a:p>
            <a:r>
              <a:rPr lang="en-US" dirty="0"/>
              <a:t>Types of Wedges</a:t>
            </a:r>
          </a:p>
          <a:p>
            <a:r>
              <a:rPr lang="en-US" dirty="0"/>
              <a:t>Wedge Uses</a:t>
            </a:r>
          </a:p>
          <a:p>
            <a:r>
              <a:rPr lang="en-US" dirty="0"/>
              <a:t>Wedges in Bucking and Felling Operations</a:t>
            </a:r>
          </a:p>
          <a:p>
            <a:r>
              <a:rPr lang="en-US" dirty="0"/>
              <a:t>Tree Segments</a:t>
            </a:r>
          </a:p>
        </p:txBody>
      </p:sp>
      <p:sp>
        <p:nvSpPr>
          <p:cNvPr id="5" name="Slide Number Placeholder 5">
            <a:extLst>
              <a:ext uri="{FF2B5EF4-FFF2-40B4-BE49-F238E27FC236}">
                <a16:creationId xmlns:a16="http://schemas.microsoft.com/office/drawing/2014/main" id="{17E9DC83-819C-41CA-A444-94C25B87B76D}"/>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2</a:t>
            </a:fld>
            <a:endParaRPr lang="en-US" dirty="0"/>
          </a:p>
        </p:txBody>
      </p:sp>
    </p:spTree>
    <p:custDataLst>
      <p:tags r:id="rId1"/>
    </p:custDataLst>
    <p:extLst>
      <p:ext uri="{BB962C8B-B14F-4D97-AF65-F5344CB8AC3E}">
        <p14:creationId xmlns:p14="http://schemas.microsoft.com/office/powerpoint/2010/main" val="1101212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4331-D294-49F9-B1CF-D5E95ACF36C8}"/>
              </a:ext>
            </a:extLst>
          </p:cNvPr>
          <p:cNvSpPr>
            <a:spLocks noGrp="1"/>
          </p:cNvSpPr>
          <p:nvPr>
            <p:ph type="title"/>
          </p:nvPr>
        </p:nvSpPr>
        <p:spPr/>
        <p:txBody>
          <a:bodyPr/>
          <a:lstStyle/>
          <a:p>
            <a:r>
              <a:rPr lang="en-US" dirty="0"/>
              <a:t>Stabilizing Wedges</a:t>
            </a:r>
          </a:p>
        </p:txBody>
      </p:sp>
      <p:sp>
        <p:nvSpPr>
          <p:cNvPr id="6" name="Slide Number Placeholder 5">
            <a:extLst>
              <a:ext uri="{FF2B5EF4-FFF2-40B4-BE49-F238E27FC236}">
                <a16:creationId xmlns:a16="http://schemas.microsoft.com/office/drawing/2014/main" id="{6C736CA9-2262-4E6E-A431-CA8A3D18567E}"/>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20</a:t>
            </a:fld>
            <a:endParaRPr lang="en-US" dirty="0"/>
          </a:p>
        </p:txBody>
      </p:sp>
      <p:sp>
        <p:nvSpPr>
          <p:cNvPr id="10" name="Content Placeholder 2">
            <a:extLst>
              <a:ext uri="{FF2B5EF4-FFF2-40B4-BE49-F238E27FC236}">
                <a16:creationId xmlns:a16="http://schemas.microsoft.com/office/drawing/2014/main" id="{289D30E0-99AE-47DE-93DF-7C89E04D2E9C}"/>
              </a:ext>
            </a:extLst>
          </p:cNvPr>
          <p:cNvSpPr txBox="1">
            <a:spLocks/>
          </p:cNvSpPr>
          <p:nvPr/>
        </p:nvSpPr>
        <p:spPr>
          <a:xfrm>
            <a:off x="730042" y="1746504"/>
            <a:ext cx="7804358" cy="62499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C7826"/>
              </a:buClr>
              <a:buSzPct val="80000"/>
              <a:buFont typeface="Wingdings" panose="05000000000000000000" pitchFamily="2" charset="2"/>
              <a:buNone/>
              <a:defRPr lang="en-US" sz="3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4C7826"/>
              </a:buClr>
              <a:buSzPct val="120000"/>
              <a:buFont typeface="Wingdings" panose="05000000000000000000" pitchFamily="2" charset="2"/>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4C7826"/>
              </a:buClr>
              <a:buSzPct val="120000"/>
              <a:buFont typeface="Arial" panose="020B0604020202020204" pitchFamily="34" charset="0"/>
              <a:buNone/>
              <a:defRPr sz="24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4C7826"/>
              </a:buClr>
              <a:buSzPct val="80000"/>
              <a:buFont typeface="Courier New" panose="02070309020205020404" pitchFamily="49" charset="0"/>
              <a:buNone/>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4C7826"/>
              </a:buClr>
              <a:buSzPct val="75000"/>
              <a:buFont typeface="Calibri" panose="020F0502020204030204" pitchFamily="34" charset="0"/>
              <a:buNone/>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spcBef>
                <a:spcPts val="600"/>
              </a:spcBef>
              <a:spcAft>
                <a:spcPts val="600"/>
              </a:spcAft>
            </a:pPr>
            <a:r>
              <a:rPr lang="en-US" sz="2400" dirty="0"/>
              <a:t>Place a stabilizing wedge under the lean, parallel to and behind the hinge.</a:t>
            </a:r>
            <a:endParaRPr lang="en-US" sz="2400" i="1" dirty="0"/>
          </a:p>
        </p:txBody>
      </p:sp>
      <p:grpSp>
        <p:nvGrpSpPr>
          <p:cNvPr id="7" name="Group 6" descr="Graphic shows a stabilizing wedge near the hinge in a section of tree.">
            <a:extLst>
              <a:ext uri="{FF2B5EF4-FFF2-40B4-BE49-F238E27FC236}">
                <a16:creationId xmlns:a16="http://schemas.microsoft.com/office/drawing/2014/main" id="{6F5AFF9C-0709-4AD5-9ADC-5DD3144A7D30}"/>
              </a:ext>
            </a:extLst>
          </p:cNvPr>
          <p:cNvGrpSpPr/>
          <p:nvPr/>
        </p:nvGrpSpPr>
        <p:grpSpPr>
          <a:xfrm>
            <a:off x="2461103" y="2502617"/>
            <a:ext cx="4833894" cy="4100201"/>
            <a:chOff x="2461103" y="2502617"/>
            <a:chExt cx="4833894" cy="4100201"/>
          </a:xfrm>
        </p:grpSpPr>
        <p:pic>
          <p:nvPicPr>
            <p:cNvPr id="4" name="Picture 3" descr="Graphic shows a stabilizing wedge near the hinge in a section of tree.">
              <a:extLst>
                <a:ext uri="{FF2B5EF4-FFF2-40B4-BE49-F238E27FC236}">
                  <a16:creationId xmlns:a16="http://schemas.microsoft.com/office/drawing/2014/main" id="{E64C898F-62C0-4FDB-AAEB-0028AFA8144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61103" y="2502617"/>
              <a:ext cx="3555417" cy="4100201"/>
            </a:xfrm>
            <a:prstGeom prst="rect">
              <a:avLst/>
            </a:prstGeom>
          </p:spPr>
        </p:pic>
        <p:sp>
          <p:nvSpPr>
            <p:cNvPr id="18" name="TextBox 17">
              <a:extLst>
                <a:ext uri="{FF2B5EF4-FFF2-40B4-BE49-F238E27FC236}">
                  <a16:creationId xmlns:a16="http://schemas.microsoft.com/office/drawing/2014/main" id="{EB00DED5-CDC8-4385-AFF2-8C1320E4677E}"/>
                </a:ext>
              </a:extLst>
            </p:cNvPr>
            <p:cNvSpPr txBox="1"/>
            <p:nvPr/>
          </p:nvSpPr>
          <p:spPr>
            <a:xfrm rot="16028709">
              <a:off x="4397142" y="3908167"/>
              <a:ext cx="1039905" cy="369332"/>
            </a:xfrm>
            <a:prstGeom prst="rect">
              <a:avLst/>
            </a:prstGeom>
            <a:noFill/>
          </p:spPr>
          <p:txBody>
            <a:bodyPr wrap="square" rtlCol="0">
              <a:spAutoFit/>
            </a:bodyPr>
            <a:lstStyle/>
            <a:p>
              <a:r>
                <a:rPr lang="en-US" dirty="0"/>
                <a:t>Hinge</a:t>
              </a:r>
            </a:p>
          </p:txBody>
        </p:sp>
        <p:sp>
          <p:nvSpPr>
            <p:cNvPr id="28" name="TextBox 27">
              <a:extLst>
                <a:ext uri="{FF2B5EF4-FFF2-40B4-BE49-F238E27FC236}">
                  <a16:creationId xmlns:a16="http://schemas.microsoft.com/office/drawing/2014/main" id="{A4F1E5D9-F14A-4C6C-8F63-D2460CC0ADA0}"/>
                </a:ext>
              </a:extLst>
            </p:cNvPr>
            <p:cNvSpPr txBox="1"/>
            <p:nvPr/>
          </p:nvSpPr>
          <p:spPr>
            <a:xfrm>
              <a:off x="5942419" y="5370603"/>
              <a:ext cx="1352578" cy="369332"/>
            </a:xfrm>
            <a:prstGeom prst="rect">
              <a:avLst/>
            </a:prstGeom>
            <a:noFill/>
          </p:spPr>
          <p:txBody>
            <a:bodyPr wrap="square" rtlCol="0">
              <a:spAutoFit/>
            </a:bodyPr>
            <a:lstStyle/>
            <a:p>
              <a:pPr algn="ctr"/>
              <a:r>
                <a:rPr lang="en-US" dirty="0">
                  <a:solidFill>
                    <a:schemeClr val="tx1">
                      <a:lumMod val="75000"/>
                      <a:lumOff val="25000"/>
                    </a:schemeClr>
                  </a:solidFill>
                </a:rPr>
                <a:t>Side Lean</a:t>
              </a:r>
            </a:p>
          </p:txBody>
        </p:sp>
        <p:sp>
          <p:nvSpPr>
            <p:cNvPr id="3" name="Rectangle 2">
              <a:extLst>
                <a:ext uri="{FF2B5EF4-FFF2-40B4-BE49-F238E27FC236}">
                  <a16:creationId xmlns:a16="http://schemas.microsoft.com/office/drawing/2014/main" id="{28CBDFD5-DFCF-4DB6-8A60-68BEAD892048}"/>
                </a:ext>
              </a:extLst>
            </p:cNvPr>
            <p:cNvSpPr/>
            <p:nvPr/>
          </p:nvSpPr>
          <p:spPr>
            <a:xfrm rot="19166362">
              <a:off x="3199483" y="3191732"/>
              <a:ext cx="978155" cy="451489"/>
            </a:xfrm>
            <a:prstGeom prst="rect">
              <a:avLst/>
            </a:prstGeom>
            <a:noFill/>
          </p:spPr>
          <p:txBody>
            <a:bodyPr wrap="none" lIns="91440" tIns="45720" rIns="91440" bIns="45720">
              <a:prstTxWarp prst="textArchUp">
                <a:avLst/>
              </a:prstTxWarp>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Trigger</a:t>
              </a:r>
            </a:p>
          </p:txBody>
        </p:sp>
        <p:sp>
          <p:nvSpPr>
            <p:cNvPr id="5" name="Arrow: Right 4">
              <a:extLst>
                <a:ext uri="{FF2B5EF4-FFF2-40B4-BE49-F238E27FC236}">
                  <a16:creationId xmlns:a16="http://schemas.microsoft.com/office/drawing/2014/main" id="{D965BB4A-740A-4F27-8567-6A80F8E74822}"/>
                </a:ext>
              </a:extLst>
            </p:cNvPr>
            <p:cNvSpPr/>
            <p:nvPr/>
          </p:nvSpPr>
          <p:spPr>
            <a:xfrm>
              <a:off x="6052481" y="3994008"/>
              <a:ext cx="1206554" cy="369332"/>
            </a:xfrm>
            <a:prstGeom prst="rightArrow">
              <a:avLst>
                <a:gd name="adj1" fmla="val 50000"/>
                <a:gd name="adj2" fmla="val 7591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E7783CFE-B576-4A21-8600-0E54F11E5F80}"/>
                </a:ext>
              </a:extLst>
            </p:cNvPr>
            <p:cNvSpPr/>
            <p:nvPr/>
          </p:nvSpPr>
          <p:spPr>
            <a:xfrm rot="5400000">
              <a:off x="5191625" y="5502415"/>
              <a:ext cx="1206554" cy="369332"/>
            </a:xfrm>
            <a:prstGeom prst="rightArrow">
              <a:avLst>
                <a:gd name="adj1" fmla="val 50000"/>
                <a:gd name="adj2" fmla="val 7591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descr="Wedge">
            <a:extLst>
              <a:ext uri="{FF2B5EF4-FFF2-40B4-BE49-F238E27FC236}">
                <a16:creationId xmlns:a16="http://schemas.microsoft.com/office/drawing/2014/main" id="{4A03EBB5-611A-4184-87FA-DCC5A6604A08}"/>
              </a:ext>
            </a:extLst>
          </p:cNvPr>
          <p:cNvSpPr/>
          <p:nvPr/>
        </p:nvSpPr>
        <p:spPr>
          <a:xfrm>
            <a:off x="4220361" y="4772416"/>
            <a:ext cx="457029" cy="1628384"/>
          </a:xfrm>
          <a:prstGeom prst="rect">
            <a:avLst/>
          </a:prstGeom>
          <a:solidFill>
            <a:srgbClr val="FDD6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49982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4FDD0-39A5-4099-8EAC-783E7C1EAB73}"/>
              </a:ext>
            </a:extLst>
          </p:cNvPr>
          <p:cNvSpPr>
            <a:spLocks noGrp="1"/>
          </p:cNvSpPr>
          <p:nvPr>
            <p:ph type="title"/>
          </p:nvPr>
        </p:nvSpPr>
        <p:spPr/>
        <p:txBody>
          <a:bodyPr/>
          <a:lstStyle/>
          <a:p>
            <a:r>
              <a:rPr lang="en-US" dirty="0"/>
              <a:t>Crossing/Stacking Wedges</a:t>
            </a:r>
          </a:p>
        </p:txBody>
      </p:sp>
      <p:sp>
        <p:nvSpPr>
          <p:cNvPr id="5" name="Slide Number Placeholder 5">
            <a:extLst>
              <a:ext uri="{FF2B5EF4-FFF2-40B4-BE49-F238E27FC236}">
                <a16:creationId xmlns:a16="http://schemas.microsoft.com/office/drawing/2014/main" id="{6E27343F-544C-48B6-9134-44AFF849A6EF}"/>
              </a:ext>
            </a:extLst>
          </p:cNvPr>
          <p:cNvSpPr>
            <a:spLocks noGrp="1"/>
          </p:cNvSpPr>
          <p:nvPr>
            <p:ph type="sldNum" sz="quarter" idx="12"/>
          </p:nvPr>
        </p:nvSpPr>
        <p:spPr/>
        <p:txBody>
          <a:bodyPr/>
          <a:lstStyle>
            <a:lvl1pPr>
              <a:defRPr>
                <a:solidFill>
                  <a:schemeClr val="bg1"/>
                </a:solidFill>
              </a:defRPr>
            </a:lvl1pPr>
          </a:lstStyle>
          <a:p>
            <a:pPr algn="r"/>
            <a:fld id="{30A95282-9A55-4447-A44E-069E66CB3BD5}" type="slidenum">
              <a:rPr lang="en-US" smtClean="0"/>
              <a:pPr algn="r"/>
              <a:t>21</a:t>
            </a:fld>
            <a:endParaRPr lang="en-US" dirty="0"/>
          </a:p>
        </p:txBody>
      </p:sp>
      <p:sp>
        <p:nvSpPr>
          <p:cNvPr id="12" name="Content Placeholder 2">
            <a:extLst>
              <a:ext uri="{FF2B5EF4-FFF2-40B4-BE49-F238E27FC236}">
                <a16:creationId xmlns:a16="http://schemas.microsoft.com/office/drawing/2014/main" id="{FE95570B-BC75-488E-83D2-25D19D6A6870}"/>
              </a:ext>
            </a:extLst>
          </p:cNvPr>
          <p:cNvSpPr txBox="1">
            <a:spLocks/>
          </p:cNvSpPr>
          <p:nvPr/>
        </p:nvSpPr>
        <p:spPr>
          <a:xfrm>
            <a:off x="522514" y="1819656"/>
            <a:ext cx="8229600" cy="120495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C7826"/>
              </a:buClr>
              <a:buSzPct val="80000"/>
              <a:buFont typeface="Wingdings" panose="05000000000000000000" pitchFamily="2" charset="2"/>
              <a:buNone/>
              <a:defRPr lang="en-US" sz="32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4C7826"/>
              </a:buClr>
              <a:buSzPct val="120000"/>
              <a:buFont typeface="Wingdings" panose="05000000000000000000" pitchFamily="2" charset="2"/>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4C7826"/>
              </a:buClr>
              <a:buSzPct val="120000"/>
              <a:buFont typeface="Arial" panose="020B0604020202020204" pitchFamily="34" charset="0"/>
              <a:buNone/>
              <a:defRPr sz="24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4C7826"/>
              </a:buClr>
              <a:buSzPct val="80000"/>
              <a:buFont typeface="Courier New" panose="02070309020205020404" pitchFamily="49" charset="0"/>
              <a:buNone/>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4C7826"/>
              </a:buClr>
              <a:buSzPct val="75000"/>
              <a:buFont typeface="Calibri" panose="020F0502020204030204" pitchFamily="34" charset="0"/>
              <a:buNone/>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spcBef>
                <a:spcPts val="600"/>
              </a:spcBef>
              <a:spcAft>
                <a:spcPts val="600"/>
              </a:spcAft>
            </a:pPr>
            <a:r>
              <a:rPr lang="en-US" sz="2400" dirty="0"/>
              <a:t>Cross wedges to get more lift. </a:t>
            </a:r>
          </a:p>
        </p:txBody>
      </p:sp>
      <p:pic>
        <p:nvPicPr>
          <p:cNvPr id="8" name="Picture 7" descr="Chart">
            <a:extLst>
              <a:ext uri="{FF2B5EF4-FFF2-40B4-BE49-F238E27FC236}">
                <a16:creationId xmlns:a16="http://schemas.microsoft.com/office/drawing/2014/main" id="{CBE67076-627A-9DAA-4F8E-9D4819380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3126" y="2730685"/>
            <a:ext cx="5608374" cy="3496921"/>
          </a:xfrm>
          <a:prstGeom prst="rect">
            <a:avLst/>
          </a:prstGeom>
        </p:spPr>
      </p:pic>
    </p:spTree>
    <p:custDataLst>
      <p:tags r:id="rId1"/>
    </p:custDataLst>
    <p:extLst>
      <p:ext uri="{BB962C8B-B14F-4D97-AF65-F5344CB8AC3E}">
        <p14:creationId xmlns:p14="http://schemas.microsoft.com/office/powerpoint/2010/main" val="592707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D57711-2478-494C-BAE7-397B98A31C31}"/>
              </a:ext>
            </a:extLst>
          </p:cNvPr>
          <p:cNvSpPr>
            <a:spLocks noGrp="1"/>
          </p:cNvSpPr>
          <p:nvPr>
            <p:ph type="title"/>
          </p:nvPr>
        </p:nvSpPr>
        <p:spPr/>
        <p:txBody>
          <a:bodyPr/>
          <a:lstStyle/>
          <a:p>
            <a:r>
              <a:rPr lang="en-US" dirty="0"/>
              <a:t>Shims</a:t>
            </a:r>
          </a:p>
        </p:txBody>
      </p:sp>
      <p:sp>
        <p:nvSpPr>
          <p:cNvPr id="5" name="Slide Number Placeholder 5">
            <a:extLst>
              <a:ext uri="{FF2B5EF4-FFF2-40B4-BE49-F238E27FC236}">
                <a16:creationId xmlns:a16="http://schemas.microsoft.com/office/drawing/2014/main" id="{00711030-59AF-4624-AE71-8DE0DAF95154}"/>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22</a:t>
            </a:fld>
            <a:endParaRPr lang="en-US" dirty="0"/>
          </a:p>
        </p:txBody>
      </p:sp>
      <p:pic>
        <p:nvPicPr>
          <p:cNvPr id="11" name="Picture 10" descr="An closeup image of a wedge being pounded into a backcut using the back side of a hammer with a shims.">
            <a:extLst>
              <a:ext uri="{FF2B5EF4-FFF2-40B4-BE49-F238E27FC236}">
                <a16:creationId xmlns:a16="http://schemas.microsoft.com/office/drawing/2014/main" id="{3AA2AAC1-37BE-49D3-A849-63779FA67A6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1475" y="1710661"/>
            <a:ext cx="5174322" cy="3436677"/>
          </a:xfrm>
          <a:prstGeom prst="rect">
            <a:avLst/>
          </a:prstGeom>
          <a:ln w="38100">
            <a:solidFill>
              <a:schemeClr val="accent6">
                <a:lumMod val="75000"/>
              </a:schemeClr>
            </a:solidFill>
          </a:ln>
        </p:spPr>
      </p:pic>
      <p:pic>
        <p:nvPicPr>
          <p:cNvPr id="8" name="Content Placeholder 7" descr="An image of a wedge being pounded into a backcut using the back side of a hammer with a shims.">
            <a:extLst>
              <a:ext uri="{FF2B5EF4-FFF2-40B4-BE49-F238E27FC236}">
                <a16:creationId xmlns:a16="http://schemas.microsoft.com/office/drawing/2014/main" id="{C32CA914-AC70-4C7C-977E-FC74319505CE}"/>
              </a:ext>
            </a:extLst>
          </p:cNvPr>
          <p:cNvPicPr>
            <a:picLocks noGrp="1" noChangeAspect="1"/>
          </p:cNvPicPr>
          <p:nvPr>
            <p:ph idx="1"/>
          </p:nvPr>
        </p:nvPicPr>
        <p:blipFill>
          <a:blip r:embed="rId5" cstate="print">
            <a:extLst>
              <a:ext uri="{28A0092B-C50C-407E-A947-70E740481C1C}">
                <a14:useLocalDpi xmlns:a14="http://schemas.microsoft.com/office/drawing/2010/main"/>
              </a:ext>
            </a:extLst>
          </a:blip>
          <a:stretch>
            <a:fillRect/>
          </a:stretch>
        </p:blipFill>
        <p:spPr>
          <a:xfrm>
            <a:off x="3800475" y="3203805"/>
            <a:ext cx="5042910" cy="3349396"/>
          </a:xfrm>
          <a:ln w="38100">
            <a:solidFill>
              <a:schemeClr val="accent6">
                <a:lumMod val="75000"/>
              </a:schemeClr>
            </a:solidFill>
          </a:ln>
        </p:spPr>
      </p:pic>
    </p:spTree>
    <p:custDataLst>
      <p:tags r:id="rId1"/>
    </p:custDataLst>
    <p:extLst>
      <p:ext uri="{BB962C8B-B14F-4D97-AF65-F5344CB8AC3E}">
        <p14:creationId xmlns:p14="http://schemas.microsoft.com/office/powerpoint/2010/main" val="3146228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D215-D9CE-4EDF-A601-B61E3EABF54B}"/>
              </a:ext>
            </a:extLst>
          </p:cNvPr>
          <p:cNvSpPr>
            <a:spLocks noGrp="1"/>
          </p:cNvSpPr>
          <p:nvPr>
            <p:ph type="title"/>
          </p:nvPr>
        </p:nvSpPr>
        <p:spPr/>
        <p:txBody>
          <a:bodyPr/>
          <a:lstStyle/>
          <a:p>
            <a:r>
              <a:rPr lang="en-US" dirty="0"/>
              <a:t>Factors Involved in Wedging Back Leans</a:t>
            </a:r>
          </a:p>
        </p:txBody>
      </p:sp>
      <p:sp>
        <p:nvSpPr>
          <p:cNvPr id="3" name="Content Placeholder 2">
            <a:extLst>
              <a:ext uri="{FF2B5EF4-FFF2-40B4-BE49-F238E27FC236}">
                <a16:creationId xmlns:a16="http://schemas.microsoft.com/office/drawing/2014/main" id="{B6837995-7D4D-4226-A6C4-F363C58BC357}"/>
              </a:ext>
            </a:extLst>
          </p:cNvPr>
          <p:cNvSpPr>
            <a:spLocks noGrp="1"/>
          </p:cNvSpPr>
          <p:nvPr>
            <p:ph idx="1"/>
          </p:nvPr>
        </p:nvSpPr>
        <p:spPr/>
        <p:txBody>
          <a:bodyPr/>
          <a:lstStyle/>
          <a:p>
            <a:r>
              <a:rPr lang="en-US" dirty="0"/>
              <a:t>Tensile strength of the hinge</a:t>
            </a:r>
          </a:p>
          <a:p>
            <a:r>
              <a:rPr lang="en-US" dirty="0"/>
              <a:t>Elasticity of the hinge </a:t>
            </a:r>
          </a:p>
          <a:p>
            <a:r>
              <a:rPr lang="en-US" dirty="0"/>
              <a:t>Number and type of wedges needed</a:t>
            </a:r>
          </a:p>
          <a:p>
            <a:r>
              <a:rPr lang="en-US" dirty="0"/>
              <a:t>Sawyer’s ability to direct power into the wedges</a:t>
            </a:r>
          </a:p>
          <a:p>
            <a:r>
              <a:rPr lang="en-US" dirty="0"/>
              <a:t>Wedging platform of the tree</a:t>
            </a:r>
          </a:p>
        </p:txBody>
      </p:sp>
      <p:sp>
        <p:nvSpPr>
          <p:cNvPr id="4" name="Slide Number Placeholder 5">
            <a:extLst>
              <a:ext uri="{FF2B5EF4-FFF2-40B4-BE49-F238E27FC236}">
                <a16:creationId xmlns:a16="http://schemas.microsoft.com/office/drawing/2014/main" id="{2108119B-5FC8-417D-9ABC-8FD0ED5CD8AA}"/>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23</a:t>
            </a:fld>
            <a:endParaRPr lang="en-US" dirty="0"/>
          </a:p>
        </p:txBody>
      </p:sp>
    </p:spTree>
    <p:custDataLst>
      <p:tags r:id="rId1"/>
    </p:custDataLst>
    <p:extLst>
      <p:ext uri="{BB962C8B-B14F-4D97-AF65-F5344CB8AC3E}">
        <p14:creationId xmlns:p14="http://schemas.microsoft.com/office/powerpoint/2010/main" val="2904434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1E3A9-D387-4DE8-834A-7C6777EDF641}"/>
              </a:ext>
            </a:extLst>
          </p:cNvPr>
          <p:cNvSpPr>
            <a:spLocks noGrp="1"/>
          </p:cNvSpPr>
          <p:nvPr>
            <p:ph type="title"/>
          </p:nvPr>
        </p:nvSpPr>
        <p:spPr/>
        <p:txBody>
          <a:bodyPr/>
          <a:lstStyle/>
          <a:p>
            <a:r>
              <a:rPr lang="en-US" dirty="0"/>
              <a:t>Tensile Strength </a:t>
            </a:r>
          </a:p>
        </p:txBody>
      </p:sp>
      <p:pic>
        <p:nvPicPr>
          <p:cNvPr id="4" name="Content Placeholder 3" descr="Three graphics showing the tensile strength of the hinge to hold the bole of the tree to the stump as the center weight is re distributed into the undercut.">
            <a:extLst>
              <a:ext uri="{FF2B5EF4-FFF2-40B4-BE49-F238E27FC236}">
                <a16:creationId xmlns:a16="http://schemas.microsoft.com/office/drawing/2014/main" id="{0B764928-7076-4583-B4E1-C8D9FC3EBD43}"/>
              </a:ext>
            </a:extLst>
          </p:cNvPr>
          <p:cNvPicPr>
            <a:picLocks noGrp="1"/>
          </p:cNvPicPr>
          <p:nvPr>
            <p:ph idx="1"/>
          </p:nvPr>
        </p:nvPicPr>
        <p:blipFill rotWithShape="1">
          <a:blip r:embed="rId4" cstate="print">
            <a:extLst>
              <a:ext uri="{28A0092B-C50C-407E-A947-70E740481C1C}">
                <a14:useLocalDpi xmlns:a14="http://schemas.microsoft.com/office/drawing/2010/main"/>
              </a:ext>
            </a:extLst>
          </a:blip>
          <a:srcRect/>
          <a:stretch/>
        </p:blipFill>
        <p:spPr bwMode="auto">
          <a:xfrm>
            <a:off x="803500" y="1962149"/>
            <a:ext cx="7572376" cy="4757203"/>
          </a:xfrm>
          <a:prstGeom prst="rect">
            <a:avLst/>
          </a:prstGeom>
          <a:noFill/>
        </p:spPr>
      </p:pic>
      <p:sp>
        <p:nvSpPr>
          <p:cNvPr id="5" name="Slide Number Placeholder 5">
            <a:extLst>
              <a:ext uri="{FF2B5EF4-FFF2-40B4-BE49-F238E27FC236}">
                <a16:creationId xmlns:a16="http://schemas.microsoft.com/office/drawing/2014/main" id="{ED7A0CB5-86F3-448D-B0A6-60656C6287B9}"/>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24</a:t>
            </a:fld>
            <a:endParaRPr lang="en-US" dirty="0"/>
          </a:p>
        </p:txBody>
      </p:sp>
      <p:grpSp>
        <p:nvGrpSpPr>
          <p:cNvPr id="32" name="Group 31">
            <a:extLst>
              <a:ext uri="{FF2B5EF4-FFF2-40B4-BE49-F238E27FC236}">
                <a16:creationId xmlns:a16="http://schemas.microsoft.com/office/drawing/2014/main" id="{A5F90DA2-6589-4593-9B1C-120632093665}"/>
              </a:ext>
              <a:ext uri="{C183D7F6-B498-43B3-948B-1728B52AA6E4}">
                <adec:decorative xmlns:adec="http://schemas.microsoft.com/office/drawing/2017/decorative" val="1"/>
              </a:ext>
            </a:extLst>
          </p:cNvPr>
          <p:cNvGrpSpPr/>
          <p:nvPr/>
        </p:nvGrpSpPr>
        <p:grpSpPr>
          <a:xfrm>
            <a:off x="465363" y="1728002"/>
            <a:ext cx="8383383" cy="3877383"/>
            <a:chOff x="465363" y="1728002"/>
            <a:chExt cx="8383383" cy="3877383"/>
          </a:xfrm>
        </p:grpSpPr>
        <p:sp>
          <p:nvSpPr>
            <p:cNvPr id="3" name="Rectangle 2">
              <a:extLst>
                <a:ext uri="{FF2B5EF4-FFF2-40B4-BE49-F238E27FC236}">
                  <a16:creationId xmlns:a16="http://schemas.microsoft.com/office/drawing/2014/main" id="{CB6C231C-E383-481A-8674-248DD1CD7BFE}"/>
                </a:ext>
              </a:extLst>
            </p:cNvPr>
            <p:cNvSpPr/>
            <p:nvPr/>
          </p:nvSpPr>
          <p:spPr>
            <a:xfrm rot="21102842">
              <a:off x="1913708" y="4198457"/>
              <a:ext cx="398585" cy="463321"/>
            </a:xfrm>
            <a:prstGeom prst="rect">
              <a:avLst/>
            </a:prstGeom>
            <a:gradFill flip="none" rotWithShape="1">
              <a:gsLst>
                <a:gs pos="0">
                  <a:srgbClr val="939393"/>
                </a:gs>
                <a:gs pos="65000">
                  <a:srgbClr val="939393"/>
                </a:gs>
                <a:gs pos="94000">
                  <a:srgbClr val="8888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27815A2-962B-48D9-88BE-B764E9FBEC3C}"/>
                </a:ext>
              </a:extLst>
            </p:cNvPr>
            <p:cNvSpPr/>
            <p:nvPr/>
          </p:nvSpPr>
          <p:spPr>
            <a:xfrm>
              <a:off x="465363" y="1728002"/>
              <a:ext cx="2766646" cy="329048"/>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tx1">
                      <a:lumMod val="75000"/>
                      <a:lumOff val="25000"/>
                    </a:schemeClr>
                  </a:solidFill>
                </a:rPr>
                <a:t>Back leaning tree</a:t>
              </a:r>
            </a:p>
          </p:txBody>
        </p:sp>
        <p:grpSp>
          <p:nvGrpSpPr>
            <p:cNvPr id="10" name="Group 9">
              <a:extLst>
                <a:ext uri="{FF2B5EF4-FFF2-40B4-BE49-F238E27FC236}">
                  <a16:creationId xmlns:a16="http://schemas.microsoft.com/office/drawing/2014/main" id="{A83C261F-D2F4-41D5-AEBD-A1DDE4F98274}"/>
                </a:ext>
              </a:extLst>
            </p:cNvPr>
            <p:cNvGrpSpPr/>
            <p:nvPr/>
          </p:nvGrpSpPr>
          <p:grpSpPr>
            <a:xfrm rot="534314">
              <a:off x="7061106" y="3943689"/>
              <a:ext cx="398991" cy="1655543"/>
              <a:chOff x="3376246" y="3940013"/>
              <a:chExt cx="398991" cy="1655543"/>
            </a:xfrm>
          </p:grpSpPr>
          <p:sp>
            <p:nvSpPr>
              <p:cNvPr id="8" name="Arrow: Up 7">
                <a:extLst>
                  <a:ext uri="{FF2B5EF4-FFF2-40B4-BE49-F238E27FC236}">
                    <a16:creationId xmlns:a16="http://schemas.microsoft.com/office/drawing/2014/main" id="{0F7F9179-00C6-4627-AD08-F758EBBE67CE}"/>
                  </a:ext>
                </a:extLst>
              </p:cNvPr>
              <p:cNvSpPr/>
              <p:nvPr/>
            </p:nvSpPr>
            <p:spPr>
              <a:xfrm flipV="1">
                <a:off x="3376246" y="3980181"/>
                <a:ext cx="398585" cy="1521550"/>
              </a:xfrm>
              <a:prstGeom prst="upArrow">
                <a:avLst>
                  <a:gd name="adj1" fmla="val 61037"/>
                  <a:gd name="adj2" fmla="val 8235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600" dirty="0">
                  <a:solidFill>
                    <a:schemeClr val="tx1">
                      <a:lumMod val="75000"/>
                      <a:lumOff val="25000"/>
                    </a:schemeClr>
                  </a:solidFill>
                </a:endParaRPr>
              </a:p>
            </p:txBody>
          </p:sp>
          <p:sp>
            <p:nvSpPr>
              <p:cNvPr id="9" name="TextBox 8">
                <a:extLst>
                  <a:ext uri="{FF2B5EF4-FFF2-40B4-BE49-F238E27FC236}">
                    <a16:creationId xmlns:a16="http://schemas.microsoft.com/office/drawing/2014/main" id="{64EF90BC-AEDE-4191-9553-34C6FC62665C}"/>
                  </a:ext>
                </a:extLst>
              </p:cNvPr>
              <p:cNvSpPr txBox="1"/>
              <p:nvPr/>
            </p:nvSpPr>
            <p:spPr>
              <a:xfrm rot="5400000">
                <a:off x="2762799" y="4583119"/>
                <a:ext cx="1655543" cy="369332"/>
              </a:xfrm>
              <a:prstGeom prst="rect">
                <a:avLst/>
              </a:prstGeom>
              <a:noFill/>
            </p:spPr>
            <p:txBody>
              <a:bodyPr wrap="square" rtlCol="0">
                <a:spAutoFit/>
              </a:bodyPr>
              <a:lstStyle/>
              <a:p>
                <a:r>
                  <a:rPr lang="en-US" dirty="0"/>
                  <a:t>Compression</a:t>
                </a:r>
              </a:p>
            </p:txBody>
          </p:sp>
        </p:grpSp>
        <p:sp>
          <p:nvSpPr>
            <p:cNvPr id="11" name="Rectangle 10">
              <a:extLst>
                <a:ext uri="{FF2B5EF4-FFF2-40B4-BE49-F238E27FC236}">
                  <a16:creationId xmlns:a16="http://schemas.microsoft.com/office/drawing/2014/main" id="{8325A2D7-5265-428E-83FA-D84158381AA0}"/>
                </a:ext>
              </a:extLst>
            </p:cNvPr>
            <p:cNvSpPr/>
            <p:nvPr/>
          </p:nvSpPr>
          <p:spPr>
            <a:xfrm>
              <a:off x="3145347" y="1728002"/>
              <a:ext cx="2766646" cy="329048"/>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tx1">
                      <a:lumMod val="75000"/>
                      <a:lumOff val="25000"/>
                    </a:schemeClr>
                  </a:solidFill>
                </a:rPr>
                <a:t>Vertical tree</a:t>
              </a:r>
            </a:p>
          </p:txBody>
        </p:sp>
        <p:sp>
          <p:nvSpPr>
            <p:cNvPr id="12" name="Rectangle 11">
              <a:extLst>
                <a:ext uri="{FF2B5EF4-FFF2-40B4-BE49-F238E27FC236}">
                  <a16:creationId xmlns:a16="http://schemas.microsoft.com/office/drawing/2014/main" id="{476785ED-9E98-40D9-9015-EB21E957C893}"/>
                </a:ext>
              </a:extLst>
            </p:cNvPr>
            <p:cNvSpPr/>
            <p:nvPr/>
          </p:nvSpPr>
          <p:spPr>
            <a:xfrm>
              <a:off x="6082100" y="1728002"/>
              <a:ext cx="2766646" cy="329048"/>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a:solidFill>
                    <a:schemeClr val="tx1">
                      <a:lumMod val="75000"/>
                      <a:lumOff val="25000"/>
                    </a:schemeClr>
                  </a:solidFill>
                </a:rPr>
                <a:t>Falling tree</a:t>
              </a:r>
              <a:endParaRPr lang="en-US" b="1" dirty="0">
                <a:solidFill>
                  <a:schemeClr val="tx1">
                    <a:lumMod val="75000"/>
                    <a:lumOff val="25000"/>
                  </a:schemeClr>
                </a:solidFill>
              </a:endParaRPr>
            </a:p>
          </p:txBody>
        </p:sp>
        <p:grpSp>
          <p:nvGrpSpPr>
            <p:cNvPr id="15" name="Group 14">
              <a:extLst>
                <a:ext uri="{FF2B5EF4-FFF2-40B4-BE49-F238E27FC236}">
                  <a16:creationId xmlns:a16="http://schemas.microsoft.com/office/drawing/2014/main" id="{83D4AB6B-859E-40F3-80F3-9E79F8DF1B8B}"/>
                </a:ext>
              </a:extLst>
            </p:cNvPr>
            <p:cNvGrpSpPr/>
            <p:nvPr/>
          </p:nvGrpSpPr>
          <p:grpSpPr>
            <a:xfrm rot="21243664">
              <a:off x="1473606" y="3916560"/>
              <a:ext cx="398585" cy="1563610"/>
              <a:chOff x="3376246" y="3938121"/>
              <a:chExt cx="398585" cy="1563610"/>
            </a:xfrm>
          </p:grpSpPr>
          <p:sp>
            <p:nvSpPr>
              <p:cNvPr id="16" name="Arrow: Up 15">
                <a:extLst>
                  <a:ext uri="{FF2B5EF4-FFF2-40B4-BE49-F238E27FC236}">
                    <a16:creationId xmlns:a16="http://schemas.microsoft.com/office/drawing/2014/main" id="{4B83380D-3BFA-473D-907A-842A122C2BB6}"/>
                  </a:ext>
                </a:extLst>
              </p:cNvPr>
              <p:cNvSpPr/>
              <p:nvPr/>
            </p:nvSpPr>
            <p:spPr>
              <a:xfrm flipV="1">
                <a:off x="3376246" y="3980181"/>
                <a:ext cx="398585" cy="1521550"/>
              </a:xfrm>
              <a:prstGeom prst="upArrow">
                <a:avLst>
                  <a:gd name="adj1" fmla="val 61037"/>
                  <a:gd name="adj2" fmla="val 8235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600" dirty="0">
                  <a:solidFill>
                    <a:schemeClr val="tx1">
                      <a:lumMod val="75000"/>
                      <a:lumOff val="25000"/>
                    </a:schemeClr>
                  </a:solidFill>
                </a:endParaRPr>
              </a:p>
            </p:txBody>
          </p:sp>
          <p:sp>
            <p:nvSpPr>
              <p:cNvPr id="17" name="TextBox 16">
                <a:extLst>
                  <a:ext uri="{FF2B5EF4-FFF2-40B4-BE49-F238E27FC236}">
                    <a16:creationId xmlns:a16="http://schemas.microsoft.com/office/drawing/2014/main" id="{53FBE2AF-36B7-4BD5-8CC8-0CF1873B3EFA}"/>
                  </a:ext>
                </a:extLst>
              </p:cNvPr>
              <p:cNvSpPr txBox="1"/>
              <p:nvPr/>
            </p:nvSpPr>
            <p:spPr>
              <a:xfrm rot="5400000">
                <a:off x="2810572" y="4527818"/>
                <a:ext cx="1548726" cy="369332"/>
              </a:xfrm>
              <a:prstGeom prst="rect">
                <a:avLst/>
              </a:prstGeom>
              <a:noFill/>
            </p:spPr>
            <p:txBody>
              <a:bodyPr wrap="square" rtlCol="0">
                <a:spAutoFit/>
              </a:bodyPr>
              <a:lstStyle/>
              <a:p>
                <a:r>
                  <a:rPr lang="en-US" dirty="0"/>
                  <a:t>Compression</a:t>
                </a:r>
              </a:p>
            </p:txBody>
          </p:sp>
        </p:grpSp>
        <p:grpSp>
          <p:nvGrpSpPr>
            <p:cNvPr id="18" name="Group 17">
              <a:extLst>
                <a:ext uri="{FF2B5EF4-FFF2-40B4-BE49-F238E27FC236}">
                  <a16:creationId xmlns:a16="http://schemas.microsoft.com/office/drawing/2014/main" id="{92E9AAB9-94BC-417E-9473-0FBA4EB7C2F5}"/>
                </a:ext>
              </a:extLst>
            </p:cNvPr>
            <p:cNvGrpSpPr/>
            <p:nvPr/>
          </p:nvGrpSpPr>
          <p:grpSpPr>
            <a:xfrm>
              <a:off x="4027207" y="3897992"/>
              <a:ext cx="404195" cy="1561672"/>
              <a:chOff x="3376246" y="3940059"/>
              <a:chExt cx="404195" cy="1561672"/>
            </a:xfrm>
          </p:grpSpPr>
          <p:sp>
            <p:nvSpPr>
              <p:cNvPr id="19" name="Arrow: Up 18">
                <a:extLst>
                  <a:ext uri="{FF2B5EF4-FFF2-40B4-BE49-F238E27FC236}">
                    <a16:creationId xmlns:a16="http://schemas.microsoft.com/office/drawing/2014/main" id="{9D296650-EB79-4362-B288-10446865BCC2}"/>
                  </a:ext>
                </a:extLst>
              </p:cNvPr>
              <p:cNvSpPr/>
              <p:nvPr/>
            </p:nvSpPr>
            <p:spPr>
              <a:xfrm flipV="1">
                <a:off x="3376246" y="3980181"/>
                <a:ext cx="398585" cy="1521550"/>
              </a:xfrm>
              <a:prstGeom prst="upArrow">
                <a:avLst>
                  <a:gd name="adj1" fmla="val 61037"/>
                  <a:gd name="adj2" fmla="val 8235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600" dirty="0">
                  <a:solidFill>
                    <a:schemeClr val="tx1">
                      <a:lumMod val="75000"/>
                      <a:lumOff val="25000"/>
                    </a:schemeClr>
                  </a:solidFill>
                </a:endParaRPr>
              </a:p>
            </p:txBody>
          </p:sp>
          <p:sp>
            <p:nvSpPr>
              <p:cNvPr id="20" name="TextBox 19">
                <a:extLst>
                  <a:ext uri="{FF2B5EF4-FFF2-40B4-BE49-F238E27FC236}">
                    <a16:creationId xmlns:a16="http://schemas.microsoft.com/office/drawing/2014/main" id="{1EA3B6ED-CEE7-4F88-BE3E-149F2157DF16}"/>
                  </a:ext>
                </a:extLst>
              </p:cNvPr>
              <p:cNvSpPr txBox="1"/>
              <p:nvPr/>
            </p:nvSpPr>
            <p:spPr>
              <a:xfrm rot="5400000">
                <a:off x="2817337" y="4533831"/>
                <a:ext cx="1556876" cy="369332"/>
              </a:xfrm>
              <a:prstGeom prst="rect">
                <a:avLst/>
              </a:prstGeom>
              <a:noFill/>
            </p:spPr>
            <p:txBody>
              <a:bodyPr wrap="square" rtlCol="0">
                <a:spAutoFit/>
              </a:bodyPr>
              <a:lstStyle/>
              <a:p>
                <a:r>
                  <a:rPr lang="en-US" dirty="0"/>
                  <a:t>Compression</a:t>
                </a:r>
              </a:p>
            </p:txBody>
          </p:sp>
        </p:grpSp>
        <p:grpSp>
          <p:nvGrpSpPr>
            <p:cNvPr id="21" name="Group 20">
              <a:extLst>
                <a:ext uri="{FF2B5EF4-FFF2-40B4-BE49-F238E27FC236}">
                  <a16:creationId xmlns:a16="http://schemas.microsoft.com/office/drawing/2014/main" id="{29D3FF39-95B3-4453-8B50-6091B5259A99}"/>
                </a:ext>
              </a:extLst>
            </p:cNvPr>
            <p:cNvGrpSpPr/>
            <p:nvPr/>
          </p:nvGrpSpPr>
          <p:grpSpPr>
            <a:xfrm>
              <a:off x="4543037" y="3912625"/>
              <a:ext cx="404195" cy="1692760"/>
              <a:chOff x="3376246" y="3947050"/>
              <a:chExt cx="404195" cy="1692760"/>
            </a:xfrm>
          </p:grpSpPr>
          <p:sp>
            <p:nvSpPr>
              <p:cNvPr id="22" name="Arrow: Up 21">
                <a:extLst>
                  <a:ext uri="{FF2B5EF4-FFF2-40B4-BE49-F238E27FC236}">
                    <a16:creationId xmlns:a16="http://schemas.microsoft.com/office/drawing/2014/main" id="{A5F26905-E3DB-4B74-8316-CDFF0FC73599}"/>
                  </a:ext>
                </a:extLst>
              </p:cNvPr>
              <p:cNvSpPr/>
              <p:nvPr/>
            </p:nvSpPr>
            <p:spPr>
              <a:xfrm flipV="1">
                <a:off x="3376246" y="3980181"/>
                <a:ext cx="398585" cy="1521550"/>
              </a:xfrm>
              <a:prstGeom prst="upArrow">
                <a:avLst>
                  <a:gd name="adj1" fmla="val 61037"/>
                  <a:gd name="adj2" fmla="val 8235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600" dirty="0">
                  <a:solidFill>
                    <a:schemeClr val="tx1">
                      <a:lumMod val="75000"/>
                      <a:lumOff val="25000"/>
                    </a:schemeClr>
                  </a:solidFill>
                </a:endParaRPr>
              </a:p>
            </p:txBody>
          </p:sp>
          <p:sp>
            <p:nvSpPr>
              <p:cNvPr id="23" name="TextBox 22">
                <a:extLst>
                  <a:ext uri="{FF2B5EF4-FFF2-40B4-BE49-F238E27FC236}">
                    <a16:creationId xmlns:a16="http://schemas.microsoft.com/office/drawing/2014/main" id="{9DCE9887-6CC2-4C61-B08A-2AAF6572DACB}"/>
                  </a:ext>
                </a:extLst>
              </p:cNvPr>
              <p:cNvSpPr txBox="1"/>
              <p:nvPr/>
            </p:nvSpPr>
            <p:spPr>
              <a:xfrm rot="5400000">
                <a:off x="2749395" y="4608764"/>
                <a:ext cx="1692760" cy="369332"/>
              </a:xfrm>
              <a:prstGeom prst="rect">
                <a:avLst/>
              </a:prstGeom>
              <a:noFill/>
            </p:spPr>
            <p:txBody>
              <a:bodyPr wrap="square" rtlCol="0">
                <a:spAutoFit/>
              </a:bodyPr>
              <a:lstStyle/>
              <a:p>
                <a:r>
                  <a:rPr lang="en-US" dirty="0"/>
                  <a:t>Compression</a:t>
                </a:r>
              </a:p>
            </p:txBody>
          </p:sp>
        </p:grpSp>
        <p:grpSp>
          <p:nvGrpSpPr>
            <p:cNvPr id="27" name="Group 26">
              <a:extLst>
                <a:ext uri="{FF2B5EF4-FFF2-40B4-BE49-F238E27FC236}">
                  <a16:creationId xmlns:a16="http://schemas.microsoft.com/office/drawing/2014/main" id="{69C073B1-95E0-4720-B113-FF0C5A17BA7C}"/>
                </a:ext>
              </a:extLst>
            </p:cNvPr>
            <p:cNvGrpSpPr/>
            <p:nvPr/>
          </p:nvGrpSpPr>
          <p:grpSpPr>
            <a:xfrm rot="21210209" flipV="1">
              <a:off x="1910061" y="3934691"/>
              <a:ext cx="404195" cy="1543991"/>
              <a:chOff x="3376246" y="3957740"/>
              <a:chExt cx="404195" cy="1543991"/>
            </a:xfrm>
          </p:grpSpPr>
          <p:sp>
            <p:nvSpPr>
              <p:cNvPr id="28" name="Arrow: Up 27">
                <a:extLst>
                  <a:ext uri="{FF2B5EF4-FFF2-40B4-BE49-F238E27FC236}">
                    <a16:creationId xmlns:a16="http://schemas.microsoft.com/office/drawing/2014/main" id="{0173BACC-CB19-4532-8F80-F01BF8A29923}"/>
                  </a:ext>
                </a:extLst>
              </p:cNvPr>
              <p:cNvSpPr/>
              <p:nvPr/>
            </p:nvSpPr>
            <p:spPr>
              <a:xfrm flipV="1">
                <a:off x="3376246" y="3980181"/>
                <a:ext cx="398585" cy="1521550"/>
              </a:xfrm>
              <a:prstGeom prst="upArrow">
                <a:avLst>
                  <a:gd name="adj1" fmla="val 61037"/>
                  <a:gd name="adj2" fmla="val 8235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600" dirty="0">
                  <a:solidFill>
                    <a:schemeClr val="tx1">
                      <a:lumMod val="75000"/>
                      <a:lumOff val="25000"/>
                    </a:schemeClr>
                  </a:solidFill>
                </a:endParaRPr>
              </a:p>
            </p:txBody>
          </p:sp>
          <p:sp>
            <p:nvSpPr>
              <p:cNvPr id="29" name="TextBox 28">
                <a:extLst>
                  <a:ext uri="{FF2B5EF4-FFF2-40B4-BE49-F238E27FC236}">
                    <a16:creationId xmlns:a16="http://schemas.microsoft.com/office/drawing/2014/main" id="{F2E4D0D0-6E94-4E5F-828D-505F0C4134FA}"/>
                  </a:ext>
                </a:extLst>
              </p:cNvPr>
              <p:cNvSpPr txBox="1"/>
              <p:nvPr/>
            </p:nvSpPr>
            <p:spPr>
              <a:xfrm rot="5400000">
                <a:off x="2883328" y="4485521"/>
                <a:ext cx="1424893" cy="369332"/>
              </a:xfrm>
              <a:prstGeom prst="rect">
                <a:avLst/>
              </a:prstGeom>
              <a:noFill/>
            </p:spPr>
            <p:txBody>
              <a:bodyPr wrap="square" rtlCol="0">
                <a:spAutoFit/>
              </a:bodyPr>
              <a:lstStyle/>
              <a:p>
                <a:pPr algn="ctr"/>
                <a:r>
                  <a:rPr lang="en-US" dirty="0"/>
                  <a:t>Tension</a:t>
                </a:r>
              </a:p>
            </p:txBody>
          </p:sp>
        </p:grpSp>
      </p:grpSp>
    </p:spTree>
    <p:custDataLst>
      <p:tags r:id="rId1"/>
    </p:custDataLst>
    <p:extLst>
      <p:ext uri="{BB962C8B-B14F-4D97-AF65-F5344CB8AC3E}">
        <p14:creationId xmlns:p14="http://schemas.microsoft.com/office/powerpoint/2010/main" val="840564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C333-623E-47E1-92C7-431201CF56B5}"/>
              </a:ext>
            </a:extLst>
          </p:cNvPr>
          <p:cNvSpPr>
            <a:spLocks noGrp="1"/>
          </p:cNvSpPr>
          <p:nvPr>
            <p:ph type="title"/>
          </p:nvPr>
        </p:nvSpPr>
        <p:spPr/>
        <p:txBody>
          <a:bodyPr/>
          <a:lstStyle/>
          <a:p>
            <a:r>
              <a:rPr lang="en-US" dirty="0"/>
              <a:t>Elasticity of the Hinge</a:t>
            </a:r>
          </a:p>
        </p:txBody>
      </p:sp>
      <p:sp>
        <p:nvSpPr>
          <p:cNvPr id="5" name="Slide Number Placeholder 5">
            <a:extLst>
              <a:ext uri="{FF2B5EF4-FFF2-40B4-BE49-F238E27FC236}">
                <a16:creationId xmlns:a16="http://schemas.microsoft.com/office/drawing/2014/main" id="{3736B9A3-DCEB-484B-98B3-7CB34681D414}"/>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25</a:t>
            </a:fld>
            <a:endParaRPr lang="en-US" dirty="0"/>
          </a:p>
        </p:txBody>
      </p:sp>
      <p:grpSp>
        <p:nvGrpSpPr>
          <p:cNvPr id="9" name="Group 8" descr="Graphic showing a tree with a wedge in it.">
            <a:extLst>
              <a:ext uri="{FF2B5EF4-FFF2-40B4-BE49-F238E27FC236}">
                <a16:creationId xmlns:a16="http://schemas.microsoft.com/office/drawing/2014/main" id="{18D912E4-7D0E-4CD3-A87B-037E1C49EA34}"/>
              </a:ext>
            </a:extLst>
          </p:cNvPr>
          <p:cNvGrpSpPr/>
          <p:nvPr/>
        </p:nvGrpSpPr>
        <p:grpSpPr>
          <a:xfrm>
            <a:off x="936434" y="1604753"/>
            <a:ext cx="2985574" cy="5126553"/>
            <a:chOff x="936434" y="1604753"/>
            <a:chExt cx="2985574" cy="5126553"/>
          </a:xfrm>
        </p:grpSpPr>
        <p:pic>
          <p:nvPicPr>
            <p:cNvPr id="7" name="Picture 6" descr="A picture containing text&#10;&#10;Description automatically generated">
              <a:extLst>
                <a:ext uri="{FF2B5EF4-FFF2-40B4-BE49-F238E27FC236}">
                  <a16:creationId xmlns:a16="http://schemas.microsoft.com/office/drawing/2014/main" id="{1F22B291-F5CE-4F5B-AA44-691DF8F828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6434" y="1604753"/>
              <a:ext cx="2055935" cy="5126553"/>
            </a:xfrm>
            <a:prstGeom prst="rect">
              <a:avLst/>
            </a:prstGeom>
          </p:spPr>
        </p:pic>
        <p:sp>
          <p:nvSpPr>
            <p:cNvPr id="13" name="TextBox 12">
              <a:extLst>
                <a:ext uri="{FF2B5EF4-FFF2-40B4-BE49-F238E27FC236}">
                  <a16:creationId xmlns:a16="http://schemas.microsoft.com/office/drawing/2014/main" id="{4F4375D5-4547-45E9-8F41-E67F59B24870}"/>
                </a:ext>
              </a:extLst>
            </p:cNvPr>
            <p:cNvSpPr txBox="1"/>
            <p:nvPr/>
          </p:nvSpPr>
          <p:spPr>
            <a:xfrm rot="16200000">
              <a:off x="3351936" y="4123313"/>
              <a:ext cx="276999" cy="863144"/>
            </a:xfrm>
            <a:prstGeom prst="accentCallout1">
              <a:avLst>
                <a:gd name="adj1" fmla="val 148"/>
                <a:gd name="adj2" fmla="val -1731"/>
                <a:gd name="adj3" fmla="val -99453"/>
                <a:gd name="adj4" fmla="val -242276"/>
              </a:avLst>
            </a:prstGeom>
            <a:noFill/>
            <a:ln w="19050">
              <a:solidFill>
                <a:srgbClr val="92D050"/>
              </a:solidFill>
              <a:tailEnd type="triangle" w="lg" len="med"/>
            </a:ln>
            <a:effectLst/>
          </p:spPr>
          <p:txBody>
            <a:bodyPr vert="vert" wrap="square" lIns="0" tIns="0" rIns="0" bIns="0" rtlCol="0">
              <a:spAutoFit/>
            </a:bodyPr>
            <a:lstStyle/>
            <a:p>
              <a:pPr algn="ctr"/>
              <a:r>
                <a:rPr lang="en-US" dirty="0">
                  <a:solidFill>
                    <a:schemeClr val="tx1">
                      <a:lumMod val="75000"/>
                      <a:lumOff val="25000"/>
                    </a:schemeClr>
                  </a:solidFill>
                </a:rPr>
                <a:t>Hinge</a:t>
              </a:r>
            </a:p>
          </p:txBody>
        </p:sp>
      </p:grpSp>
      <p:grpSp>
        <p:nvGrpSpPr>
          <p:cNvPr id="6" name="Group 5" descr="Graphic showing two wedges inserted in a tree.">
            <a:extLst>
              <a:ext uri="{FF2B5EF4-FFF2-40B4-BE49-F238E27FC236}">
                <a16:creationId xmlns:a16="http://schemas.microsoft.com/office/drawing/2014/main" id="{FF724BAE-6BEE-4388-BEA5-619EFFD0DA8F}"/>
              </a:ext>
            </a:extLst>
          </p:cNvPr>
          <p:cNvGrpSpPr/>
          <p:nvPr/>
        </p:nvGrpSpPr>
        <p:grpSpPr>
          <a:xfrm>
            <a:off x="4072270" y="1360827"/>
            <a:ext cx="5071730" cy="4285061"/>
            <a:chOff x="4072270" y="1360827"/>
            <a:chExt cx="5071730" cy="4285061"/>
          </a:xfrm>
        </p:grpSpPr>
        <p:pic>
          <p:nvPicPr>
            <p:cNvPr id="4" name="Picture 3">
              <a:extLst>
                <a:ext uri="{FF2B5EF4-FFF2-40B4-BE49-F238E27FC236}">
                  <a16:creationId xmlns:a16="http://schemas.microsoft.com/office/drawing/2014/main" id="{BEAAA622-909F-4D07-B5DC-48345125D80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72270" y="1604753"/>
              <a:ext cx="5071730" cy="4041135"/>
            </a:xfrm>
            <a:prstGeom prst="rect">
              <a:avLst/>
            </a:prstGeom>
          </p:spPr>
        </p:pic>
        <p:grpSp>
          <p:nvGrpSpPr>
            <p:cNvPr id="3" name="Group 2">
              <a:extLst>
                <a:ext uri="{FF2B5EF4-FFF2-40B4-BE49-F238E27FC236}">
                  <a16:creationId xmlns:a16="http://schemas.microsoft.com/office/drawing/2014/main" id="{B8F1989E-4286-4D6A-A20C-A96DE2616F56}"/>
                </a:ext>
              </a:extLst>
            </p:cNvPr>
            <p:cNvGrpSpPr/>
            <p:nvPr/>
          </p:nvGrpSpPr>
          <p:grpSpPr>
            <a:xfrm>
              <a:off x="5652719" y="1360827"/>
              <a:ext cx="2747735" cy="3521306"/>
              <a:chOff x="5652719" y="1360827"/>
              <a:chExt cx="2747735" cy="3521306"/>
            </a:xfrm>
          </p:grpSpPr>
          <p:sp>
            <p:nvSpPr>
              <p:cNvPr id="12" name="TextBox 11">
                <a:extLst>
                  <a:ext uri="{FF2B5EF4-FFF2-40B4-BE49-F238E27FC236}">
                    <a16:creationId xmlns:a16="http://schemas.microsoft.com/office/drawing/2014/main" id="{AC12FFEE-33A5-4918-94D5-C72A4A107210}"/>
                  </a:ext>
                </a:extLst>
              </p:cNvPr>
              <p:cNvSpPr txBox="1"/>
              <p:nvPr/>
            </p:nvSpPr>
            <p:spPr>
              <a:xfrm>
                <a:off x="5652719" y="1360827"/>
                <a:ext cx="2747735" cy="400110"/>
              </a:xfrm>
              <a:prstGeom prst="rect">
                <a:avLst/>
              </a:prstGeom>
              <a:noFill/>
            </p:spPr>
            <p:txBody>
              <a:bodyPr wrap="square" rtlCol="0">
                <a:spAutoFit/>
              </a:bodyPr>
              <a:lstStyle/>
              <a:p>
                <a:pPr algn="ctr"/>
                <a:r>
                  <a:rPr lang="en-US" dirty="0"/>
                  <a:t>1</a:t>
                </a:r>
                <a:r>
                  <a:rPr lang="en-US" sz="2000" dirty="0"/>
                  <a:t>8” Diameter</a:t>
                </a:r>
              </a:p>
            </p:txBody>
          </p:sp>
          <p:sp>
            <p:nvSpPr>
              <p:cNvPr id="16" name="Rectangle 15">
                <a:extLst>
                  <a:ext uri="{FF2B5EF4-FFF2-40B4-BE49-F238E27FC236}">
                    <a16:creationId xmlns:a16="http://schemas.microsoft.com/office/drawing/2014/main" id="{2479C63E-29F5-45F4-9AC2-0839172450E3}"/>
                  </a:ext>
                </a:extLst>
              </p:cNvPr>
              <p:cNvSpPr/>
              <p:nvPr/>
            </p:nvSpPr>
            <p:spPr>
              <a:xfrm rot="16200000">
                <a:off x="7657159" y="4415629"/>
                <a:ext cx="624840" cy="308167"/>
              </a:xfrm>
              <a:prstGeom prst="rect">
                <a:avLst/>
              </a:prstGeom>
              <a:noFill/>
              <a:ln>
                <a:solidFill>
                  <a:schemeClr val="tx1"/>
                </a:solidFill>
              </a:ln>
            </p:spPr>
            <p:style>
              <a:lnRef idx="0">
                <a:scrgbClr r="0" g="0" b="0"/>
              </a:lnRef>
              <a:fillRef idx="0">
                <a:scrgbClr r="0" g="0" b="0"/>
              </a:fillRef>
              <a:effectRef idx="0">
                <a:scrgbClr r="0" g="0" b="0"/>
              </a:effectRef>
              <a:fontRef idx="minor">
                <a:schemeClr val="dk1"/>
              </a:fontRef>
            </p:style>
            <p:txBody>
              <a:bodyPr lIns="0" tIns="0" rIns="0" bIns="0" rtlCol="0" anchor="ctr"/>
              <a:lstStyle/>
              <a:p>
                <a:pPr algn="ctr"/>
                <a:r>
                  <a:rPr lang="en-US" dirty="0"/>
                  <a:t>2x4</a:t>
                </a:r>
              </a:p>
            </p:txBody>
          </p:sp>
          <p:sp>
            <p:nvSpPr>
              <p:cNvPr id="19" name="Rectangle 18">
                <a:extLst>
                  <a:ext uri="{FF2B5EF4-FFF2-40B4-BE49-F238E27FC236}">
                    <a16:creationId xmlns:a16="http://schemas.microsoft.com/office/drawing/2014/main" id="{F31ED786-D71E-482D-8CAB-FF79B9E87C99}"/>
                  </a:ext>
                </a:extLst>
              </p:cNvPr>
              <p:cNvSpPr/>
              <p:nvPr/>
            </p:nvSpPr>
            <p:spPr>
              <a:xfrm rot="16200000">
                <a:off x="7653528" y="3749766"/>
                <a:ext cx="624840" cy="310896"/>
              </a:xfrm>
              <a:prstGeom prst="rect">
                <a:avLst/>
              </a:prstGeom>
              <a:noFill/>
              <a:ln>
                <a:solidFill>
                  <a:schemeClr val="tx1"/>
                </a:solidFill>
              </a:ln>
            </p:spPr>
            <p:style>
              <a:lnRef idx="0">
                <a:scrgbClr r="0" g="0" b="0"/>
              </a:lnRef>
              <a:fillRef idx="0">
                <a:scrgbClr r="0" g="0" b="0"/>
              </a:fillRef>
              <a:effectRef idx="0">
                <a:scrgbClr r="0" g="0" b="0"/>
              </a:effectRef>
              <a:fontRef idx="minor">
                <a:schemeClr val="dk1"/>
              </a:fontRef>
            </p:style>
            <p:txBody>
              <a:bodyPr lIns="0" tIns="0" rIns="0" bIns="0" rtlCol="0" anchor="ctr"/>
              <a:lstStyle/>
              <a:p>
                <a:pPr algn="ctr"/>
                <a:r>
                  <a:rPr lang="en-US" dirty="0"/>
                  <a:t>2x4</a:t>
                </a:r>
              </a:p>
            </p:txBody>
          </p:sp>
          <p:sp>
            <p:nvSpPr>
              <p:cNvPr id="20" name="Rectangle 19">
                <a:extLst>
                  <a:ext uri="{FF2B5EF4-FFF2-40B4-BE49-F238E27FC236}">
                    <a16:creationId xmlns:a16="http://schemas.microsoft.com/office/drawing/2014/main" id="{CAC278A8-D497-4D81-B7BA-BCA91B1DAEB4}"/>
                  </a:ext>
                </a:extLst>
              </p:cNvPr>
              <p:cNvSpPr/>
              <p:nvPr/>
            </p:nvSpPr>
            <p:spPr>
              <a:xfrm rot="16200000">
                <a:off x="7653528" y="3080854"/>
                <a:ext cx="624840" cy="310896"/>
              </a:xfrm>
              <a:prstGeom prst="rect">
                <a:avLst/>
              </a:prstGeom>
              <a:noFill/>
              <a:ln>
                <a:solidFill>
                  <a:schemeClr val="tx1"/>
                </a:solidFill>
              </a:ln>
            </p:spPr>
            <p:style>
              <a:lnRef idx="0">
                <a:scrgbClr r="0" g="0" b="0"/>
              </a:lnRef>
              <a:fillRef idx="0">
                <a:scrgbClr r="0" g="0" b="0"/>
              </a:fillRef>
              <a:effectRef idx="0">
                <a:scrgbClr r="0" g="0" b="0"/>
              </a:effectRef>
              <a:fontRef idx="minor">
                <a:schemeClr val="dk1"/>
              </a:fontRef>
            </p:style>
            <p:txBody>
              <a:bodyPr lIns="0" tIns="0" rIns="0" bIns="0" rtlCol="0" anchor="ctr"/>
              <a:lstStyle/>
              <a:p>
                <a:pPr algn="ctr"/>
                <a:r>
                  <a:rPr lang="en-US" dirty="0"/>
                  <a:t>2x4</a:t>
                </a:r>
              </a:p>
            </p:txBody>
          </p:sp>
          <p:sp>
            <p:nvSpPr>
              <p:cNvPr id="21" name="Rectangle 20">
                <a:extLst>
                  <a:ext uri="{FF2B5EF4-FFF2-40B4-BE49-F238E27FC236}">
                    <a16:creationId xmlns:a16="http://schemas.microsoft.com/office/drawing/2014/main" id="{BD191000-CB06-4004-AB4F-AE4A2A74BA70}"/>
                  </a:ext>
                </a:extLst>
              </p:cNvPr>
              <p:cNvSpPr/>
              <p:nvPr/>
            </p:nvSpPr>
            <p:spPr>
              <a:xfrm rot="16200000">
                <a:off x="7653528" y="2424902"/>
                <a:ext cx="624840" cy="310896"/>
              </a:xfrm>
              <a:prstGeom prst="rect">
                <a:avLst/>
              </a:prstGeom>
              <a:noFill/>
              <a:ln>
                <a:solidFill>
                  <a:schemeClr val="tx1"/>
                </a:solidFill>
              </a:ln>
            </p:spPr>
            <p:style>
              <a:lnRef idx="0">
                <a:scrgbClr r="0" g="0" b="0"/>
              </a:lnRef>
              <a:fillRef idx="0">
                <a:scrgbClr r="0" g="0" b="0"/>
              </a:fillRef>
              <a:effectRef idx="0">
                <a:scrgbClr r="0" g="0" b="0"/>
              </a:effectRef>
              <a:fontRef idx="minor">
                <a:schemeClr val="dk1"/>
              </a:fontRef>
            </p:style>
            <p:txBody>
              <a:bodyPr lIns="0" tIns="0" rIns="0" bIns="0" rtlCol="0" anchor="ctr"/>
              <a:lstStyle/>
              <a:p>
                <a:pPr algn="ctr"/>
                <a:r>
                  <a:rPr lang="en-US" dirty="0"/>
                  <a:t>2x4</a:t>
                </a:r>
              </a:p>
            </p:txBody>
          </p:sp>
        </p:grpSp>
      </p:grpSp>
      <p:sp>
        <p:nvSpPr>
          <p:cNvPr id="15" name="Rectangle 14" descr="Wedge">
            <a:extLst>
              <a:ext uri="{FF2B5EF4-FFF2-40B4-BE49-F238E27FC236}">
                <a16:creationId xmlns:a16="http://schemas.microsoft.com/office/drawing/2014/main" id="{8D66CE91-29E8-4333-8C3C-9CCA933C49B3}"/>
              </a:ext>
            </a:extLst>
          </p:cNvPr>
          <p:cNvSpPr/>
          <p:nvPr/>
        </p:nvSpPr>
        <p:spPr>
          <a:xfrm rot="5400000">
            <a:off x="5166493" y="2405554"/>
            <a:ext cx="529491" cy="1844991"/>
          </a:xfrm>
          <a:prstGeom prst="rect">
            <a:avLst/>
          </a:prstGeom>
          <a:solidFill>
            <a:srgbClr val="FDD6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descr="Wedge">
            <a:extLst>
              <a:ext uri="{FF2B5EF4-FFF2-40B4-BE49-F238E27FC236}">
                <a16:creationId xmlns:a16="http://schemas.microsoft.com/office/drawing/2014/main" id="{E67AC60D-0755-467B-972B-7EB0269BF6A7}"/>
              </a:ext>
            </a:extLst>
          </p:cNvPr>
          <p:cNvSpPr/>
          <p:nvPr/>
        </p:nvSpPr>
        <p:spPr>
          <a:xfrm rot="5400000">
            <a:off x="4915484" y="3030393"/>
            <a:ext cx="529491" cy="1844991"/>
          </a:xfrm>
          <a:prstGeom prst="rect">
            <a:avLst/>
          </a:prstGeom>
          <a:solidFill>
            <a:srgbClr val="FDD6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53344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A2639-C314-4AB3-9C3A-3177DBAA8427}"/>
              </a:ext>
            </a:extLst>
          </p:cNvPr>
          <p:cNvSpPr>
            <a:spLocks noGrp="1"/>
          </p:cNvSpPr>
          <p:nvPr>
            <p:ph type="title"/>
          </p:nvPr>
        </p:nvSpPr>
        <p:spPr/>
        <p:txBody>
          <a:bodyPr/>
          <a:lstStyle/>
          <a:p>
            <a:r>
              <a:rPr lang="en-US" dirty="0"/>
              <a:t>Wedging Platform </a:t>
            </a:r>
          </a:p>
        </p:txBody>
      </p:sp>
      <p:sp>
        <p:nvSpPr>
          <p:cNvPr id="5" name="Slide Number Placeholder 5">
            <a:extLst>
              <a:ext uri="{FF2B5EF4-FFF2-40B4-BE49-F238E27FC236}">
                <a16:creationId xmlns:a16="http://schemas.microsoft.com/office/drawing/2014/main" id="{44060764-175B-46B3-BD06-CD015BC67A81}"/>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26</a:t>
            </a:fld>
            <a:endParaRPr lang="en-US" dirty="0"/>
          </a:p>
        </p:txBody>
      </p:sp>
      <p:sp>
        <p:nvSpPr>
          <p:cNvPr id="9" name="TextBox 8">
            <a:extLst>
              <a:ext uri="{FF2B5EF4-FFF2-40B4-BE49-F238E27FC236}">
                <a16:creationId xmlns:a16="http://schemas.microsoft.com/office/drawing/2014/main" id="{153DB9AA-88FB-4788-AD00-E64A2FEE98BF}"/>
              </a:ext>
            </a:extLst>
          </p:cNvPr>
          <p:cNvSpPr txBox="1"/>
          <p:nvPr/>
        </p:nvSpPr>
        <p:spPr>
          <a:xfrm>
            <a:off x="355384" y="3634258"/>
            <a:ext cx="2446045" cy="1200329"/>
          </a:xfrm>
          <a:prstGeom prst="rect">
            <a:avLst/>
          </a:prstGeom>
          <a:noFill/>
        </p:spPr>
        <p:txBody>
          <a:bodyPr wrap="square" rtlCol="0">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Solid wedge platform, kerf separates and the tree moves into the objective.</a:t>
            </a:r>
          </a:p>
        </p:txBody>
      </p:sp>
      <p:pic>
        <p:nvPicPr>
          <p:cNvPr id="12" name="Picture 11" descr="Graphic showing a solid wedge platform.">
            <a:extLst>
              <a:ext uri="{FF2B5EF4-FFF2-40B4-BE49-F238E27FC236}">
                <a16:creationId xmlns:a16="http://schemas.microsoft.com/office/drawing/2014/main" id="{651F70CF-F565-4F52-B8A6-01561373BD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28298" y="1499191"/>
            <a:ext cx="2191450" cy="5358809"/>
          </a:xfrm>
          <a:prstGeom prst="rect">
            <a:avLst/>
          </a:prstGeom>
        </p:spPr>
      </p:pic>
      <p:sp>
        <p:nvSpPr>
          <p:cNvPr id="10" name="TextBox 9">
            <a:extLst>
              <a:ext uri="{FF2B5EF4-FFF2-40B4-BE49-F238E27FC236}">
                <a16:creationId xmlns:a16="http://schemas.microsoft.com/office/drawing/2014/main" id="{79643D86-8F61-4AB7-980E-CC05A3F8F2E5}"/>
              </a:ext>
            </a:extLst>
          </p:cNvPr>
          <p:cNvSpPr txBox="1"/>
          <p:nvPr/>
        </p:nvSpPr>
        <p:spPr>
          <a:xfrm>
            <a:off x="4927843" y="3495758"/>
            <a:ext cx="2322075" cy="1477328"/>
          </a:xfrm>
          <a:prstGeom prst="rect">
            <a:avLst/>
          </a:prstGeom>
          <a:noFill/>
        </p:spPr>
        <p:txBody>
          <a:bodyPr wrap="square" rtlCol="0">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Rotten wedge platform, wedge crushes the wood and the tree does not move.</a:t>
            </a:r>
          </a:p>
        </p:txBody>
      </p:sp>
      <p:pic>
        <p:nvPicPr>
          <p:cNvPr id="13" name="Picture 12" descr="Graphic showing a rotten wedge platform in a tree.">
            <a:extLst>
              <a:ext uri="{FF2B5EF4-FFF2-40B4-BE49-F238E27FC236}">
                <a16:creationId xmlns:a16="http://schemas.microsoft.com/office/drawing/2014/main" id="{4EF620A0-0D96-4E0C-A45D-A111032EC58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646162" y="1604753"/>
            <a:ext cx="2322074" cy="5253247"/>
          </a:xfrm>
          <a:prstGeom prst="rect">
            <a:avLst/>
          </a:prstGeom>
        </p:spPr>
      </p:pic>
    </p:spTree>
    <p:custDataLst>
      <p:tags r:id="rId1"/>
    </p:custDataLst>
    <p:extLst>
      <p:ext uri="{BB962C8B-B14F-4D97-AF65-F5344CB8AC3E}">
        <p14:creationId xmlns:p14="http://schemas.microsoft.com/office/powerpoint/2010/main" val="357097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B82B8-D5E1-4E35-9B3E-35C07E7254B0}"/>
              </a:ext>
            </a:extLst>
          </p:cNvPr>
          <p:cNvSpPr>
            <a:spLocks noGrp="1"/>
          </p:cNvSpPr>
          <p:nvPr>
            <p:ph type="title"/>
          </p:nvPr>
        </p:nvSpPr>
        <p:spPr/>
        <p:txBody>
          <a:bodyPr/>
          <a:lstStyle/>
          <a:p>
            <a:r>
              <a:rPr lang="en-US" dirty="0"/>
              <a:t>Driving Force</a:t>
            </a:r>
          </a:p>
        </p:txBody>
      </p:sp>
      <p:sp>
        <p:nvSpPr>
          <p:cNvPr id="7" name="Slide Number Placeholder 5">
            <a:extLst>
              <a:ext uri="{FF2B5EF4-FFF2-40B4-BE49-F238E27FC236}">
                <a16:creationId xmlns:a16="http://schemas.microsoft.com/office/drawing/2014/main" id="{FE7253F5-FB7D-4603-828A-9D6FE39F0745}"/>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27</a:t>
            </a:fld>
            <a:endParaRPr lang="en-US" dirty="0"/>
          </a:p>
        </p:txBody>
      </p:sp>
      <p:sp>
        <p:nvSpPr>
          <p:cNvPr id="11" name="Content Placeholder 10">
            <a:extLst>
              <a:ext uri="{FF2B5EF4-FFF2-40B4-BE49-F238E27FC236}">
                <a16:creationId xmlns:a16="http://schemas.microsoft.com/office/drawing/2014/main" id="{522C14A8-09CA-4869-A6F2-BED00C6D3B8A}"/>
              </a:ext>
            </a:extLst>
          </p:cNvPr>
          <p:cNvSpPr>
            <a:spLocks noGrp="1"/>
          </p:cNvSpPr>
          <p:nvPr>
            <p:ph sz="half" idx="13"/>
          </p:nvPr>
        </p:nvSpPr>
        <p:spPr>
          <a:xfrm>
            <a:off x="524179" y="1673350"/>
            <a:ext cx="8229600" cy="2262924"/>
          </a:xfrm>
        </p:spPr>
        <p:txBody>
          <a:bodyPr>
            <a:noAutofit/>
          </a:bodyPr>
          <a:lstStyle/>
          <a:p>
            <a:pPr>
              <a:lnSpc>
                <a:spcPct val="110000"/>
              </a:lnSpc>
              <a:spcBef>
                <a:spcPts val="600"/>
              </a:spcBef>
              <a:spcAft>
                <a:spcPts val="600"/>
              </a:spcAft>
            </a:pPr>
            <a:r>
              <a:rPr lang="en-US" dirty="0"/>
              <a:t>Q: Which ax do you think will drive a wedge with the most force?</a:t>
            </a:r>
          </a:p>
          <a:p>
            <a:pPr lvl="1">
              <a:lnSpc>
                <a:spcPct val="100000"/>
              </a:lnSpc>
              <a:spcBef>
                <a:spcPts val="100"/>
              </a:spcBef>
              <a:spcAft>
                <a:spcPts val="100"/>
              </a:spcAft>
            </a:pPr>
            <a:r>
              <a:rPr lang="en-US" sz="2400" dirty="0"/>
              <a:t>A 3-pound single-bit head on a 16-inch handle</a:t>
            </a:r>
          </a:p>
          <a:p>
            <a:pPr marL="2000250" lvl="1" indent="0">
              <a:lnSpc>
                <a:spcPct val="100000"/>
              </a:lnSpc>
              <a:spcBef>
                <a:spcPts val="100"/>
              </a:spcBef>
              <a:spcAft>
                <a:spcPts val="100"/>
              </a:spcAft>
              <a:buNone/>
            </a:pPr>
            <a:r>
              <a:rPr lang="en-US" sz="2400" dirty="0"/>
              <a:t> or</a:t>
            </a:r>
          </a:p>
          <a:p>
            <a:pPr lvl="1">
              <a:lnSpc>
                <a:spcPct val="100000"/>
              </a:lnSpc>
              <a:spcBef>
                <a:spcPts val="100"/>
              </a:spcBef>
              <a:spcAft>
                <a:spcPts val="100"/>
              </a:spcAft>
            </a:pPr>
            <a:r>
              <a:rPr lang="en-US" sz="2400" dirty="0"/>
              <a:t>A 4½-pound single-bit head on a 30-inch handle </a:t>
            </a:r>
          </a:p>
        </p:txBody>
      </p:sp>
      <p:grpSp>
        <p:nvGrpSpPr>
          <p:cNvPr id="6" name="Group 5" descr="Graphic showing two axes of different length.">
            <a:extLst>
              <a:ext uri="{FF2B5EF4-FFF2-40B4-BE49-F238E27FC236}">
                <a16:creationId xmlns:a16="http://schemas.microsoft.com/office/drawing/2014/main" id="{1E51CBAB-93DC-4265-B223-FE66E262DCB2}"/>
              </a:ext>
            </a:extLst>
          </p:cNvPr>
          <p:cNvGrpSpPr/>
          <p:nvPr/>
        </p:nvGrpSpPr>
        <p:grpSpPr>
          <a:xfrm>
            <a:off x="2327247" y="3997130"/>
            <a:ext cx="4326219" cy="2636383"/>
            <a:chOff x="2327247" y="3997130"/>
            <a:chExt cx="4326219" cy="2636383"/>
          </a:xfrm>
        </p:grpSpPr>
        <p:pic>
          <p:nvPicPr>
            <p:cNvPr id="4" name="Picture 3" descr="A picture containing ax, tool&#10;&#10;Description automatically generated">
              <a:extLst>
                <a:ext uri="{FF2B5EF4-FFF2-40B4-BE49-F238E27FC236}">
                  <a16:creationId xmlns:a16="http://schemas.microsoft.com/office/drawing/2014/main" id="{F85A71D9-764D-4296-AF17-8828FC236A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3653836" y="2670541"/>
              <a:ext cx="1673042" cy="4326219"/>
            </a:xfrm>
            <a:prstGeom prst="rect">
              <a:avLst/>
            </a:prstGeom>
          </p:spPr>
        </p:pic>
        <p:pic>
          <p:nvPicPr>
            <p:cNvPr id="8" name="Picture 7" descr="A picture containing ax, tool&#10;&#10;Description automatically generated">
              <a:extLst>
                <a:ext uri="{FF2B5EF4-FFF2-40B4-BE49-F238E27FC236}">
                  <a16:creationId xmlns:a16="http://schemas.microsoft.com/office/drawing/2014/main" id="{0599C35F-751C-4646-A6D3-2BD22061A5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4314933" y="4443822"/>
              <a:ext cx="1221299" cy="3158084"/>
            </a:xfrm>
            <a:prstGeom prst="rect">
              <a:avLst/>
            </a:prstGeom>
          </p:spPr>
        </p:pic>
      </p:grpSp>
    </p:spTree>
    <p:extLst>
      <p:ext uri="{BB962C8B-B14F-4D97-AF65-F5344CB8AC3E}">
        <p14:creationId xmlns:p14="http://schemas.microsoft.com/office/powerpoint/2010/main" val="2843834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BD7799-6D28-41CC-BB68-4E8918B723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31185" y="827116"/>
            <a:ext cx="6026728" cy="6035040"/>
          </a:xfrm>
          <a:prstGeom prst="rect">
            <a:avLst/>
          </a:prstGeom>
        </p:spPr>
      </p:pic>
      <p:sp>
        <p:nvSpPr>
          <p:cNvPr id="4" name="Title 3">
            <a:extLst>
              <a:ext uri="{FF2B5EF4-FFF2-40B4-BE49-F238E27FC236}">
                <a16:creationId xmlns:a16="http://schemas.microsoft.com/office/drawing/2014/main" id="{6B7D7669-87C7-4316-9FF6-FDDCA8496CAF}"/>
              </a:ext>
            </a:extLst>
          </p:cNvPr>
          <p:cNvSpPr>
            <a:spLocks noGrp="1"/>
          </p:cNvSpPr>
          <p:nvPr>
            <p:ph type="title"/>
          </p:nvPr>
        </p:nvSpPr>
        <p:spPr>
          <a:solidFill>
            <a:schemeClr val="tx1">
              <a:alpha val="80000"/>
            </a:schemeClr>
          </a:solidFill>
        </p:spPr>
        <p:txBody>
          <a:bodyPr/>
          <a:lstStyle/>
          <a:p>
            <a:r>
              <a:rPr lang="en-US" dirty="0"/>
              <a:t>Tree Segments</a:t>
            </a:r>
          </a:p>
        </p:txBody>
      </p:sp>
      <p:sp>
        <p:nvSpPr>
          <p:cNvPr id="5" name="Slide Number Placeholder 5">
            <a:extLst>
              <a:ext uri="{FF2B5EF4-FFF2-40B4-BE49-F238E27FC236}">
                <a16:creationId xmlns:a16="http://schemas.microsoft.com/office/drawing/2014/main" id="{F742BE6C-740D-4E29-B2B2-C5628C8D6D83}"/>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28</a:t>
            </a:fld>
            <a:endParaRPr lang="en-US" dirty="0"/>
          </a:p>
        </p:txBody>
      </p:sp>
    </p:spTree>
    <p:extLst>
      <p:ext uri="{BB962C8B-B14F-4D97-AF65-F5344CB8AC3E}">
        <p14:creationId xmlns:p14="http://schemas.microsoft.com/office/powerpoint/2010/main" val="4052363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 of the lower section of a tree showing the lowest segment, hinge location, the amount of movement, and a wedge placed.">
            <a:extLst>
              <a:ext uri="{FF2B5EF4-FFF2-40B4-BE49-F238E27FC236}">
                <a16:creationId xmlns:a16="http://schemas.microsoft.com/office/drawing/2014/main" id="{3BB6B780-E057-4E25-BCAE-CB57D97540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708"/>
          <a:stretch/>
        </p:blipFill>
        <p:spPr>
          <a:xfrm>
            <a:off x="1344435" y="3836155"/>
            <a:ext cx="2441899" cy="2580128"/>
          </a:xfrm>
          <a:prstGeom prst="rect">
            <a:avLst/>
          </a:prstGeom>
        </p:spPr>
      </p:pic>
      <p:sp>
        <p:nvSpPr>
          <p:cNvPr id="2" name="Title 1">
            <a:extLst>
              <a:ext uri="{FF2B5EF4-FFF2-40B4-BE49-F238E27FC236}">
                <a16:creationId xmlns:a16="http://schemas.microsoft.com/office/drawing/2014/main" id="{7C810B89-DE74-468F-A2F6-0DFDC2B42353}"/>
              </a:ext>
            </a:extLst>
          </p:cNvPr>
          <p:cNvSpPr>
            <a:spLocks noGrp="1"/>
          </p:cNvSpPr>
          <p:nvPr>
            <p:ph type="title"/>
          </p:nvPr>
        </p:nvSpPr>
        <p:spPr>
          <a:xfrm>
            <a:off x="147978" y="1078214"/>
            <a:ext cx="8229600" cy="516617"/>
          </a:xfrm>
        </p:spPr>
        <p:txBody>
          <a:bodyPr/>
          <a:lstStyle/>
          <a:p>
            <a:r>
              <a:rPr lang="en-US" dirty="0"/>
              <a:t>What are Tree Segments?</a:t>
            </a:r>
          </a:p>
        </p:txBody>
      </p:sp>
      <p:cxnSp>
        <p:nvCxnSpPr>
          <p:cNvPr id="25" name="Straight Arrow Connector 24">
            <a:extLst>
              <a:ext uri="{FF2B5EF4-FFF2-40B4-BE49-F238E27FC236}">
                <a16:creationId xmlns:a16="http://schemas.microsoft.com/office/drawing/2014/main" id="{CACD722D-EF46-4FFB-BAE7-F3E9B8BCC6B9}"/>
              </a:ext>
            </a:extLst>
          </p:cNvPr>
          <p:cNvCxnSpPr/>
          <p:nvPr/>
        </p:nvCxnSpPr>
        <p:spPr>
          <a:xfrm flipV="1">
            <a:off x="1796930" y="4842923"/>
            <a:ext cx="0" cy="1828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DC9F5D4-DFED-4FB9-8F89-9B202F0ADBA0}"/>
              </a:ext>
            </a:extLst>
          </p:cNvPr>
          <p:cNvSpPr txBox="1"/>
          <p:nvPr/>
        </p:nvSpPr>
        <p:spPr>
          <a:xfrm rot="16200000">
            <a:off x="1194431" y="4069568"/>
            <a:ext cx="276999" cy="984556"/>
          </a:xfrm>
          <a:prstGeom prst="accentCallout1">
            <a:avLst>
              <a:gd name="adj1" fmla="val 98694"/>
              <a:gd name="adj2" fmla="val 8447"/>
              <a:gd name="adj3" fmla="val 109858"/>
              <a:gd name="adj4" fmla="val -67299"/>
            </a:avLst>
          </a:prstGeom>
          <a:noFill/>
          <a:ln w="19050">
            <a:solidFill>
              <a:schemeClr val="accent6">
                <a:lumMod val="75000"/>
              </a:schemeClr>
            </a:solidFill>
          </a:ln>
        </p:spPr>
        <p:txBody>
          <a:bodyPr vert="vert" wrap="square" lIns="0" tIns="0" rIns="0" bIns="0" rtlCol="0">
            <a:spAutoFit/>
          </a:bodyPr>
          <a:lstStyle/>
          <a:p>
            <a:r>
              <a:rPr lang="en-US" dirty="0">
                <a:solidFill>
                  <a:schemeClr val="tx1">
                    <a:lumMod val="75000"/>
                    <a:lumOff val="25000"/>
                  </a:schemeClr>
                </a:solidFill>
              </a:rPr>
              <a:t>1 </a:t>
            </a:r>
            <a:r>
              <a:rPr lang="en-US" sz="1600" dirty="0">
                <a:solidFill>
                  <a:schemeClr val="tx1">
                    <a:lumMod val="75000"/>
                    <a:lumOff val="25000"/>
                  </a:schemeClr>
                </a:solidFill>
              </a:rPr>
              <a:t>inch lift</a:t>
            </a:r>
          </a:p>
        </p:txBody>
      </p:sp>
      <p:grpSp>
        <p:nvGrpSpPr>
          <p:cNvPr id="8" name="Group 7">
            <a:extLst>
              <a:ext uri="{FF2B5EF4-FFF2-40B4-BE49-F238E27FC236}">
                <a16:creationId xmlns:a16="http://schemas.microsoft.com/office/drawing/2014/main" id="{12C4E6EB-291C-4276-9826-18702342D69F}"/>
              </a:ext>
            </a:extLst>
          </p:cNvPr>
          <p:cNvGrpSpPr/>
          <p:nvPr/>
        </p:nvGrpSpPr>
        <p:grpSpPr>
          <a:xfrm>
            <a:off x="3276973" y="3363103"/>
            <a:ext cx="1534422" cy="646331"/>
            <a:chOff x="3037578" y="2697560"/>
            <a:chExt cx="1534422" cy="646331"/>
          </a:xfrm>
        </p:grpSpPr>
        <p:sp>
          <p:nvSpPr>
            <p:cNvPr id="33" name="TextBox 32">
              <a:extLst>
                <a:ext uri="{FF2B5EF4-FFF2-40B4-BE49-F238E27FC236}">
                  <a16:creationId xmlns:a16="http://schemas.microsoft.com/office/drawing/2014/main" id="{46EE3239-2B8A-49BC-8BBD-140A8C938D88}"/>
                </a:ext>
              </a:extLst>
            </p:cNvPr>
            <p:cNvSpPr txBox="1"/>
            <p:nvPr/>
          </p:nvSpPr>
          <p:spPr>
            <a:xfrm rot="16200000">
              <a:off x="3596045" y="2625972"/>
              <a:ext cx="123111" cy="1215609"/>
            </a:xfrm>
            <a:prstGeom prst="accentCallout1">
              <a:avLst>
                <a:gd name="adj1" fmla="val 1361"/>
                <a:gd name="adj2" fmla="val 5740"/>
                <a:gd name="adj3" fmla="val -23011"/>
                <a:gd name="adj4" fmla="val -161764"/>
              </a:avLst>
            </a:prstGeom>
            <a:noFill/>
            <a:ln w="19050">
              <a:solidFill>
                <a:schemeClr val="accent6">
                  <a:lumMod val="75000"/>
                </a:schemeClr>
              </a:solidFill>
            </a:ln>
          </p:spPr>
          <p:txBody>
            <a:bodyPr vert="vert" wrap="square" lIns="0" tIns="0" rIns="0" bIns="0" rtlCol="0">
              <a:spAutoFit/>
            </a:bodyPr>
            <a:lstStyle/>
            <a:p>
              <a:pPr algn="r"/>
              <a:endParaRPr lang="en-US" sz="800" dirty="0">
                <a:solidFill>
                  <a:schemeClr val="tx1">
                    <a:lumMod val="75000"/>
                    <a:lumOff val="25000"/>
                  </a:schemeClr>
                </a:solidFill>
              </a:endParaRPr>
            </a:p>
          </p:txBody>
        </p:sp>
        <p:sp>
          <p:nvSpPr>
            <p:cNvPr id="17" name="TextBox 16">
              <a:extLst>
                <a:ext uri="{FF2B5EF4-FFF2-40B4-BE49-F238E27FC236}">
                  <a16:creationId xmlns:a16="http://schemas.microsoft.com/office/drawing/2014/main" id="{B0CE71D5-C473-4704-9C66-3E43A7E85BB9}"/>
                </a:ext>
              </a:extLst>
            </p:cNvPr>
            <p:cNvSpPr txBox="1"/>
            <p:nvPr/>
          </p:nvSpPr>
          <p:spPr>
            <a:xfrm>
              <a:off x="3037578" y="2697560"/>
              <a:ext cx="1534422" cy="646331"/>
            </a:xfrm>
            <a:prstGeom prst="rect">
              <a:avLst/>
            </a:prstGeom>
            <a:noFill/>
          </p:spPr>
          <p:txBody>
            <a:bodyPr wrap="square" rtlCol="0">
              <a:spAutoFit/>
            </a:bodyPr>
            <a:lstStyle/>
            <a:p>
              <a:r>
                <a:rPr lang="en-US" dirty="0">
                  <a:solidFill>
                    <a:schemeClr val="tx1">
                      <a:lumMod val="75000"/>
                      <a:lumOff val="25000"/>
                    </a:schemeClr>
                  </a:solidFill>
                </a:rPr>
                <a:t>1</a:t>
              </a:r>
              <a:r>
                <a:rPr lang="en-US" baseline="30000" dirty="0">
                  <a:solidFill>
                    <a:schemeClr val="tx1">
                      <a:lumMod val="75000"/>
                      <a:lumOff val="25000"/>
                    </a:schemeClr>
                  </a:solidFill>
                </a:rPr>
                <a:t>st</a:t>
              </a:r>
              <a:r>
                <a:rPr lang="en-US" dirty="0">
                  <a:solidFill>
                    <a:schemeClr val="tx1">
                      <a:lumMod val="75000"/>
                      <a:lumOff val="25000"/>
                    </a:schemeClr>
                  </a:solidFill>
                </a:rPr>
                <a:t> </a:t>
              </a:r>
              <a:r>
                <a:rPr lang="en-US" sz="1600" dirty="0">
                  <a:solidFill>
                    <a:schemeClr val="tx1">
                      <a:lumMod val="75000"/>
                      <a:lumOff val="25000"/>
                    </a:schemeClr>
                  </a:solidFill>
                </a:rPr>
                <a:t>segment</a:t>
              </a:r>
              <a:br>
                <a:rPr lang="en-US" dirty="0">
                  <a:solidFill>
                    <a:schemeClr val="tx1">
                      <a:lumMod val="75000"/>
                      <a:lumOff val="25000"/>
                    </a:schemeClr>
                  </a:solidFill>
                </a:rPr>
              </a:br>
              <a:r>
                <a:rPr lang="en-US" dirty="0">
                  <a:solidFill>
                    <a:schemeClr val="tx1">
                      <a:lumMod val="75000"/>
                      <a:lumOff val="25000"/>
                    </a:schemeClr>
                  </a:solidFill>
                </a:rPr>
                <a:t>1 </a:t>
              </a:r>
              <a:r>
                <a:rPr lang="en-US" sz="1600" dirty="0">
                  <a:solidFill>
                    <a:schemeClr val="tx1">
                      <a:lumMod val="75000"/>
                      <a:lumOff val="25000"/>
                    </a:schemeClr>
                  </a:solidFill>
                </a:rPr>
                <a:t>inch forward</a:t>
              </a:r>
            </a:p>
          </p:txBody>
        </p:sp>
      </p:grpSp>
      <p:sp>
        <p:nvSpPr>
          <p:cNvPr id="49" name="TextBox 48">
            <a:extLst>
              <a:ext uri="{FF2B5EF4-FFF2-40B4-BE49-F238E27FC236}">
                <a16:creationId xmlns:a16="http://schemas.microsoft.com/office/drawing/2014/main" id="{77449A58-AD9D-4C45-A7E9-38E780E78E88}"/>
              </a:ext>
            </a:extLst>
          </p:cNvPr>
          <p:cNvSpPr txBox="1"/>
          <p:nvPr/>
        </p:nvSpPr>
        <p:spPr>
          <a:xfrm rot="16200000">
            <a:off x="3735112" y="4321968"/>
            <a:ext cx="246221" cy="834514"/>
          </a:xfrm>
          <a:prstGeom prst="accentCallout1">
            <a:avLst>
              <a:gd name="adj1" fmla="val 2672"/>
              <a:gd name="adj2" fmla="val 8447"/>
              <a:gd name="adj3" fmla="val -60479"/>
              <a:gd name="adj4" fmla="val -58297"/>
            </a:avLst>
          </a:prstGeom>
          <a:noFill/>
          <a:ln w="19050">
            <a:solidFill>
              <a:schemeClr val="accent6">
                <a:lumMod val="75000"/>
              </a:schemeClr>
            </a:solidFill>
          </a:ln>
        </p:spPr>
        <p:txBody>
          <a:bodyPr vert="vert" wrap="square" lIns="0" tIns="0" rIns="0" bIns="0" rtlCol="0">
            <a:spAutoFit/>
          </a:bodyPr>
          <a:lstStyle/>
          <a:p>
            <a:pPr algn="r"/>
            <a:r>
              <a:rPr lang="en-US" sz="1600" dirty="0">
                <a:solidFill>
                  <a:schemeClr val="tx1">
                    <a:lumMod val="75000"/>
                    <a:lumOff val="25000"/>
                  </a:schemeClr>
                </a:solidFill>
              </a:rPr>
              <a:t>Hinge</a:t>
            </a:r>
          </a:p>
        </p:txBody>
      </p:sp>
      <p:cxnSp>
        <p:nvCxnSpPr>
          <p:cNvPr id="11" name="Straight Connector 10">
            <a:extLst>
              <a:ext uri="{FF2B5EF4-FFF2-40B4-BE49-F238E27FC236}">
                <a16:creationId xmlns:a16="http://schemas.microsoft.com/office/drawing/2014/main" id="{0D26F2AB-7D20-4A40-BF33-83EA4D5F4F73}"/>
              </a:ext>
            </a:extLst>
          </p:cNvPr>
          <p:cNvCxnSpPr>
            <a:cxnSpLocks/>
          </p:cNvCxnSpPr>
          <p:nvPr/>
        </p:nvCxnSpPr>
        <p:spPr>
          <a:xfrm flipV="1">
            <a:off x="2925298" y="3853247"/>
            <a:ext cx="0" cy="115836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3DFE9E49-7864-44B2-A0B8-3503A12586D0}"/>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29</a:t>
            </a:fld>
            <a:endParaRPr lang="en-US" dirty="0"/>
          </a:p>
        </p:txBody>
      </p:sp>
      <p:pic>
        <p:nvPicPr>
          <p:cNvPr id="14" name="Picture 13" descr="Graphic of a tree showing 6 segments and the amount of movement.">
            <a:extLst>
              <a:ext uri="{FF2B5EF4-FFF2-40B4-BE49-F238E27FC236}">
                <a16:creationId xmlns:a16="http://schemas.microsoft.com/office/drawing/2014/main" id="{4D55A5FB-2E4B-4A86-B3ED-76D306F92B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9947" y="1283185"/>
            <a:ext cx="1584918" cy="5030126"/>
          </a:xfrm>
          <a:prstGeom prst="rect">
            <a:avLst/>
          </a:prstGeom>
        </p:spPr>
      </p:pic>
      <p:grpSp>
        <p:nvGrpSpPr>
          <p:cNvPr id="10" name="Group 9" descr="Text box for second tree segment, 2 inches forward.">
            <a:extLst>
              <a:ext uri="{FF2B5EF4-FFF2-40B4-BE49-F238E27FC236}">
                <a16:creationId xmlns:a16="http://schemas.microsoft.com/office/drawing/2014/main" id="{8EBDA259-1B10-4150-90F8-26FFEEA95617}"/>
              </a:ext>
            </a:extLst>
          </p:cNvPr>
          <p:cNvGrpSpPr/>
          <p:nvPr/>
        </p:nvGrpSpPr>
        <p:grpSpPr>
          <a:xfrm>
            <a:off x="5890726" y="4205494"/>
            <a:ext cx="3008599" cy="369332"/>
            <a:chOff x="6288215" y="4567624"/>
            <a:chExt cx="3008599" cy="369332"/>
          </a:xfrm>
        </p:grpSpPr>
        <p:sp>
          <p:nvSpPr>
            <p:cNvPr id="12" name="TextBox 11">
              <a:extLst>
                <a:ext uri="{FF2B5EF4-FFF2-40B4-BE49-F238E27FC236}">
                  <a16:creationId xmlns:a16="http://schemas.microsoft.com/office/drawing/2014/main" id="{21E8EB5A-543B-49F5-9456-1133549D4363}"/>
                </a:ext>
              </a:extLst>
            </p:cNvPr>
            <p:cNvSpPr txBox="1"/>
            <p:nvPr/>
          </p:nvSpPr>
          <p:spPr>
            <a:xfrm rot="16200000">
              <a:off x="7489585" y="3636802"/>
              <a:ext cx="45719" cy="2448460"/>
            </a:xfrm>
            <a:prstGeom prst="accentCallout1">
              <a:avLst>
                <a:gd name="adj1" fmla="val 16295"/>
                <a:gd name="adj2" fmla="val 278"/>
                <a:gd name="adj3" fmla="val 1429"/>
                <a:gd name="adj4" fmla="val 1877"/>
              </a:avLst>
            </a:prstGeom>
            <a:noFill/>
            <a:ln w="19050">
              <a:solidFill>
                <a:schemeClr val="accent6">
                  <a:lumMod val="75000"/>
                </a:schemeClr>
              </a:solidFill>
            </a:ln>
          </p:spPr>
          <p:txBody>
            <a:bodyPr vert="vert" wrap="square" lIns="0" tIns="0" rIns="0" bIns="0" rtlCol="0">
              <a:spAutoFit/>
            </a:bodyPr>
            <a:lstStyle/>
            <a:p>
              <a:endParaRPr lang="en-US" sz="800" dirty="0">
                <a:solidFill>
                  <a:schemeClr val="tx1">
                    <a:lumMod val="75000"/>
                    <a:lumOff val="25000"/>
                  </a:schemeClr>
                </a:solidFill>
              </a:endParaRPr>
            </a:p>
          </p:txBody>
        </p:sp>
        <p:sp>
          <p:nvSpPr>
            <p:cNvPr id="5" name="TextBox 4">
              <a:extLst>
                <a:ext uri="{FF2B5EF4-FFF2-40B4-BE49-F238E27FC236}">
                  <a16:creationId xmlns:a16="http://schemas.microsoft.com/office/drawing/2014/main" id="{203FD600-406B-450B-AC30-1CA3C94FB357}"/>
                </a:ext>
              </a:extLst>
            </p:cNvPr>
            <p:cNvSpPr txBox="1"/>
            <p:nvPr/>
          </p:nvSpPr>
          <p:spPr>
            <a:xfrm>
              <a:off x="6517607" y="4567624"/>
              <a:ext cx="2779207" cy="369332"/>
            </a:xfrm>
            <a:prstGeom prst="rect">
              <a:avLst/>
            </a:prstGeom>
            <a:noFill/>
          </p:spPr>
          <p:txBody>
            <a:bodyPr wrap="square" rtlCol="0">
              <a:spAutoFit/>
            </a:bodyPr>
            <a:lstStyle/>
            <a:p>
              <a:r>
                <a:rPr lang="en-US" dirty="0">
                  <a:solidFill>
                    <a:schemeClr val="tx1">
                      <a:lumMod val="75000"/>
                      <a:lumOff val="25000"/>
                    </a:schemeClr>
                  </a:solidFill>
                </a:rPr>
                <a:t>2</a:t>
              </a:r>
              <a:r>
                <a:rPr lang="en-US" baseline="30000" dirty="0">
                  <a:solidFill>
                    <a:schemeClr val="tx1">
                      <a:lumMod val="75000"/>
                      <a:lumOff val="25000"/>
                    </a:schemeClr>
                  </a:solidFill>
                </a:rPr>
                <a:t>nd</a:t>
              </a:r>
              <a:r>
                <a:rPr lang="en-US" dirty="0">
                  <a:solidFill>
                    <a:schemeClr val="tx1">
                      <a:lumMod val="75000"/>
                      <a:lumOff val="25000"/>
                    </a:schemeClr>
                  </a:solidFill>
                </a:rPr>
                <a:t> </a:t>
              </a:r>
              <a:r>
                <a:rPr lang="en-US" sz="1600" dirty="0">
                  <a:solidFill>
                    <a:schemeClr val="tx1">
                      <a:lumMod val="75000"/>
                      <a:lumOff val="25000"/>
                    </a:schemeClr>
                  </a:solidFill>
                </a:rPr>
                <a:t>segment,</a:t>
              </a:r>
              <a:r>
                <a:rPr lang="en-US" dirty="0">
                  <a:solidFill>
                    <a:schemeClr val="tx1">
                      <a:lumMod val="75000"/>
                      <a:lumOff val="25000"/>
                    </a:schemeClr>
                  </a:solidFill>
                </a:rPr>
                <a:t> 2 </a:t>
              </a:r>
              <a:r>
                <a:rPr lang="en-US" sz="1600" dirty="0">
                  <a:solidFill>
                    <a:schemeClr val="tx1">
                      <a:lumMod val="75000"/>
                      <a:lumOff val="25000"/>
                    </a:schemeClr>
                  </a:solidFill>
                </a:rPr>
                <a:t>inches forward</a:t>
              </a:r>
            </a:p>
          </p:txBody>
        </p:sp>
      </p:grpSp>
      <p:grpSp>
        <p:nvGrpSpPr>
          <p:cNvPr id="36" name="Group 35" descr="Text box for 3rd segment at 3 inches forward.">
            <a:extLst>
              <a:ext uri="{FF2B5EF4-FFF2-40B4-BE49-F238E27FC236}">
                <a16:creationId xmlns:a16="http://schemas.microsoft.com/office/drawing/2014/main" id="{0F36B950-9C07-44DA-B3BD-7C344BB642D4}"/>
              </a:ext>
            </a:extLst>
          </p:cNvPr>
          <p:cNvGrpSpPr/>
          <p:nvPr/>
        </p:nvGrpSpPr>
        <p:grpSpPr>
          <a:xfrm>
            <a:off x="5951959" y="3613582"/>
            <a:ext cx="3033533" cy="369332"/>
            <a:chOff x="6263281" y="4567624"/>
            <a:chExt cx="3033533" cy="369332"/>
          </a:xfrm>
        </p:grpSpPr>
        <p:sp>
          <p:nvSpPr>
            <p:cNvPr id="37" name="TextBox 36">
              <a:extLst>
                <a:ext uri="{FF2B5EF4-FFF2-40B4-BE49-F238E27FC236}">
                  <a16:creationId xmlns:a16="http://schemas.microsoft.com/office/drawing/2014/main" id="{877CF1C9-3445-4A3F-A834-3DA3B8AF1747}"/>
                </a:ext>
              </a:extLst>
            </p:cNvPr>
            <p:cNvSpPr txBox="1"/>
            <p:nvPr/>
          </p:nvSpPr>
          <p:spPr>
            <a:xfrm rot="16200000">
              <a:off x="7464651" y="3636802"/>
              <a:ext cx="45719" cy="2448460"/>
            </a:xfrm>
            <a:prstGeom prst="accentCallout1">
              <a:avLst>
                <a:gd name="adj1" fmla="val 16295"/>
                <a:gd name="adj2" fmla="val 278"/>
                <a:gd name="adj3" fmla="val 1429"/>
                <a:gd name="adj4" fmla="val 1877"/>
              </a:avLst>
            </a:prstGeom>
            <a:noFill/>
            <a:ln w="19050">
              <a:solidFill>
                <a:schemeClr val="accent6">
                  <a:lumMod val="75000"/>
                </a:schemeClr>
              </a:solidFill>
            </a:ln>
          </p:spPr>
          <p:txBody>
            <a:bodyPr vert="vert" wrap="square" lIns="0" tIns="0" rIns="0" bIns="0" rtlCol="0">
              <a:spAutoFit/>
            </a:bodyPr>
            <a:lstStyle/>
            <a:p>
              <a:endParaRPr lang="en-US" sz="800" dirty="0">
                <a:solidFill>
                  <a:schemeClr val="tx1">
                    <a:lumMod val="75000"/>
                    <a:lumOff val="25000"/>
                  </a:schemeClr>
                </a:solidFill>
              </a:endParaRPr>
            </a:p>
          </p:txBody>
        </p:sp>
        <p:sp>
          <p:nvSpPr>
            <p:cNvPr id="38" name="TextBox 37">
              <a:extLst>
                <a:ext uri="{FF2B5EF4-FFF2-40B4-BE49-F238E27FC236}">
                  <a16:creationId xmlns:a16="http://schemas.microsoft.com/office/drawing/2014/main" id="{FA6076F9-C473-4426-91A9-F538F1A3160E}"/>
                </a:ext>
              </a:extLst>
            </p:cNvPr>
            <p:cNvSpPr txBox="1"/>
            <p:nvPr/>
          </p:nvSpPr>
          <p:spPr>
            <a:xfrm>
              <a:off x="6517607" y="4567624"/>
              <a:ext cx="2779207" cy="369332"/>
            </a:xfrm>
            <a:prstGeom prst="rect">
              <a:avLst/>
            </a:prstGeom>
            <a:noFill/>
          </p:spPr>
          <p:txBody>
            <a:bodyPr wrap="square" rtlCol="0">
              <a:spAutoFit/>
            </a:bodyPr>
            <a:lstStyle/>
            <a:p>
              <a:r>
                <a:rPr lang="en-US" dirty="0">
                  <a:solidFill>
                    <a:schemeClr val="tx1">
                      <a:lumMod val="75000"/>
                      <a:lumOff val="25000"/>
                    </a:schemeClr>
                  </a:solidFill>
                </a:rPr>
                <a:t>3</a:t>
              </a:r>
              <a:r>
                <a:rPr lang="en-US" baseline="30000" dirty="0">
                  <a:solidFill>
                    <a:schemeClr val="tx1">
                      <a:lumMod val="75000"/>
                      <a:lumOff val="25000"/>
                    </a:schemeClr>
                  </a:solidFill>
                </a:rPr>
                <a:t>rd</a:t>
              </a:r>
              <a:r>
                <a:rPr lang="en-US" dirty="0">
                  <a:solidFill>
                    <a:schemeClr val="tx1">
                      <a:lumMod val="75000"/>
                      <a:lumOff val="25000"/>
                    </a:schemeClr>
                  </a:solidFill>
                </a:rPr>
                <a:t> </a:t>
              </a:r>
              <a:r>
                <a:rPr lang="en-US" sz="1600" dirty="0">
                  <a:solidFill>
                    <a:schemeClr val="tx1">
                      <a:lumMod val="75000"/>
                      <a:lumOff val="25000"/>
                    </a:schemeClr>
                  </a:solidFill>
                </a:rPr>
                <a:t>segment,</a:t>
              </a:r>
              <a:r>
                <a:rPr lang="en-US" dirty="0">
                  <a:solidFill>
                    <a:schemeClr val="tx1">
                      <a:lumMod val="75000"/>
                      <a:lumOff val="25000"/>
                    </a:schemeClr>
                  </a:solidFill>
                </a:rPr>
                <a:t> 3 </a:t>
              </a:r>
              <a:r>
                <a:rPr lang="en-US" sz="1600" dirty="0">
                  <a:solidFill>
                    <a:schemeClr val="tx1">
                      <a:lumMod val="75000"/>
                      <a:lumOff val="25000"/>
                    </a:schemeClr>
                  </a:solidFill>
                </a:rPr>
                <a:t>inches forward</a:t>
              </a:r>
            </a:p>
          </p:txBody>
        </p:sp>
      </p:grpSp>
      <p:grpSp>
        <p:nvGrpSpPr>
          <p:cNvPr id="40" name="Group 39" descr="Text box for 4th segment at 4 inches forward.">
            <a:extLst>
              <a:ext uri="{FF2B5EF4-FFF2-40B4-BE49-F238E27FC236}">
                <a16:creationId xmlns:a16="http://schemas.microsoft.com/office/drawing/2014/main" id="{1079E29F-7737-4683-81D0-1A26DEAFC48C}"/>
              </a:ext>
            </a:extLst>
          </p:cNvPr>
          <p:cNvGrpSpPr/>
          <p:nvPr/>
        </p:nvGrpSpPr>
        <p:grpSpPr>
          <a:xfrm>
            <a:off x="6001268" y="3100646"/>
            <a:ext cx="3033531" cy="369332"/>
            <a:chOff x="6263283" y="4567624"/>
            <a:chExt cx="3033531" cy="369332"/>
          </a:xfrm>
        </p:grpSpPr>
        <p:sp>
          <p:nvSpPr>
            <p:cNvPr id="41" name="TextBox 40">
              <a:extLst>
                <a:ext uri="{FF2B5EF4-FFF2-40B4-BE49-F238E27FC236}">
                  <a16:creationId xmlns:a16="http://schemas.microsoft.com/office/drawing/2014/main" id="{954687FF-1F41-4A67-9F48-DEB0FCD27F2D}"/>
                </a:ext>
              </a:extLst>
            </p:cNvPr>
            <p:cNvSpPr txBox="1"/>
            <p:nvPr/>
          </p:nvSpPr>
          <p:spPr>
            <a:xfrm rot="16200000">
              <a:off x="7464653" y="3636802"/>
              <a:ext cx="45719" cy="2448460"/>
            </a:xfrm>
            <a:prstGeom prst="accentCallout1">
              <a:avLst>
                <a:gd name="adj1" fmla="val 16295"/>
                <a:gd name="adj2" fmla="val 278"/>
                <a:gd name="adj3" fmla="val 1429"/>
                <a:gd name="adj4" fmla="val 1877"/>
              </a:avLst>
            </a:prstGeom>
            <a:noFill/>
            <a:ln w="19050">
              <a:solidFill>
                <a:schemeClr val="accent6">
                  <a:lumMod val="75000"/>
                </a:schemeClr>
              </a:solidFill>
            </a:ln>
          </p:spPr>
          <p:txBody>
            <a:bodyPr vert="vert" wrap="square" lIns="0" tIns="0" rIns="0" bIns="0" rtlCol="0">
              <a:spAutoFit/>
            </a:bodyPr>
            <a:lstStyle/>
            <a:p>
              <a:endParaRPr lang="en-US" sz="800" dirty="0">
                <a:solidFill>
                  <a:schemeClr val="tx1">
                    <a:lumMod val="75000"/>
                    <a:lumOff val="25000"/>
                  </a:schemeClr>
                </a:solidFill>
              </a:endParaRPr>
            </a:p>
          </p:txBody>
        </p:sp>
        <p:sp>
          <p:nvSpPr>
            <p:cNvPr id="42" name="TextBox 41">
              <a:extLst>
                <a:ext uri="{FF2B5EF4-FFF2-40B4-BE49-F238E27FC236}">
                  <a16:creationId xmlns:a16="http://schemas.microsoft.com/office/drawing/2014/main" id="{0DCB692D-C695-4B25-B2D0-9E08A716BC93}"/>
                </a:ext>
              </a:extLst>
            </p:cNvPr>
            <p:cNvSpPr txBox="1"/>
            <p:nvPr/>
          </p:nvSpPr>
          <p:spPr>
            <a:xfrm>
              <a:off x="6517607" y="4567624"/>
              <a:ext cx="2779207" cy="369332"/>
            </a:xfrm>
            <a:prstGeom prst="rect">
              <a:avLst/>
            </a:prstGeom>
            <a:noFill/>
          </p:spPr>
          <p:txBody>
            <a:bodyPr wrap="square" rtlCol="0">
              <a:spAutoFit/>
            </a:bodyPr>
            <a:lstStyle/>
            <a:p>
              <a:r>
                <a:rPr lang="en-US" dirty="0">
                  <a:solidFill>
                    <a:schemeClr val="tx1">
                      <a:lumMod val="75000"/>
                      <a:lumOff val="25000"/>
                    </a:schemeClr>
                  </a:solidFill>
                </a:rPr>
                <a:t>4</a:t>
              </a:r>
              <a:r>
                <a:rPr lang="en-US" baseline="30000" dirty="0">
                  <a:solidFill>
                    <a:schemeClr val="tx1">
                      <a:lumMod val="75000"/>
                      <a:lumOff val="25000"/>
                    </a:schemeClr>
                  </a:solidFill>
                </a:rPr>
                <a:t>th</a:t>
              </a:r>
              <a:r>
                <a:rPr lang="en-US" dirty="0">
                  <a:solidFill>
                    <a:schemeClr val="tx1">
                      <a:lumMod val="75000"/>
                      <a:lumOff val="25000"/>
                    </a:schemeClr>
                  </a:solidFill>
                </a:rPr>
                <a:t> </a:t>
              </a:r>
              <a:r>
                <a:rPr lang="en-US" sz="1600" dirty="0">
                  <a:solidFill>
                    <a:schemeClr val="tx1">
                      <a:lumMod val="75000"/>
                      <a:lumOff val="25000"/>
                    </a:schemeClr>
                  </a:solidFill>
                </a:rPr>
                <a:t>segment,</a:t>
              </a:r>
              <a:r>
                <a:rPr lang="en-US" dirty="0">
                  <a:solidFill>
                    <a:schemeClr val="tx1">
                      <a:lumMod val="75000"/>
                      <a:lumOff val="25000"/>
                    </a:schemeClr>
                  </a:solidFill>
                </a:rPr>
                <a:t> 4 </a:t>
              </a:r>
              <a:r>
                <a:rPr lang="en-US" sz="1600" dirty="0">
                  <a:solidFill>
                    <a:schemeClr val="tx1">
                      <a:lumMod val="75000"/>
                      <a:lumOff val="25000"/>
                    </a:schemeClr>
                  </a:solidFill>
                </a:rPr>
                <a:t>inches forward</a:t>
              </a:r>
            </a:p>
          </p:txBody>
        </p:sp>
      </p:grpSp>
      <p:grpSp>
        <p:nvGrpSpPr>
          <p:cNvPr id="43" name="Group 42" descr="Text box for 5th segment at 5 inches forward.">
            <a:extLst>
              <a:ext uri="{FF2B5EF4-FFF2-40B4-BE49-F238E27FC236}">
                <a16:creationId xmlns:a16="http://schemas.microsoft.com/office/drawing/2014/main" id="{E6612ADA-9D74-4072-AE53-275534A9A16D}"/>
              </a:ext>
            </a:extLst>
          </p:cNvPr>
          <p:cNvGrpSpPr/>
          <p:nvPr/>
        </p:nvGrpSpPr>
        <p:grpSpPr>
          <a:xfrm>
            <a:off x="6042826" y="2464169"/>
            <a:ext cx="2991973" cy="369332"/>
            <a:chOff x="6304841" y="4567624"/>
            <a:chExt cx="2991973" cy="369332"/>
          </a:xfrm>
        </p:grpSpPr>
        <p:sp>
          <p:nvSpPr>
            <p:cNvPr id="44" name="TextBox 43">
              <a:extLst>
                <a:ext uri="{FF2B5EF4-FFF2-40B4-BE49-F238E27FC236}">
                  <a16:creationId xmlns:a16="http://schemas.microsoft.com/office/drawing/2014/main" id="{DC0851D8-AD1A-4681-840E-BC1BBFE21627}"/>
                </a:ext>
              </a:extLst>
            </p:cNvPr>
            <p:cNvSpPr txBox="1"/>
            <p:nvPr/>
          </p:nvSpPr>
          <p:spPr>
            <a:xfrm rot="16200000">
              <a:off x="7506211" y="3636802"/>
              <a:ext cx="45719" cy="2448460"/>
            </a:xfrm>
            <a:prstGeom prst="accentCallout1">
              <a:avLst>
                <a:gd name="adj1" fmla="val 16295"/>
                <a:gd name="adj2" fmla="val 278"/>
                <a:gd name="adj3" fmla="val 1429"/>
                <a:gd name="adj4" fmla="val 1877"/>
              </a:avLst>
            </a:prstGeom>
            <a:noFill/>
            <a:ln w="19050">
              <a:solidFill>
                <a:schemeClr val="accent6">
                  <a:lumMod val="75000"/>
                </a:schemeClr>
              </a:solidFill>
            </a:ln>
          </p:spPr>
          <p:txBody>
            <a:bodyPr vert="vert" wrap="square" lIns="0" tIns="0" rIns="0" bIns="0" rtlCol="0">
              <a:spAutoFit/>
            </a:bodyPr>
            <a:lstStyle/>
            <a:p>
              <a:endParaRPr lang="en-US" sz="800" dirty="0">
                <a:solidFill>
                  <a:schemeClr val="tx1">
                    <a:lumMod val="75000"/>
                    <a:lumOff val="25000"/>
                  </a:schemeClr>
                </a:solidFill>
              </a:endParaRPr>
            </a:p>
          </p:txBody>
        </p:sp>
        <p:sp>
          <p:nvSpPr>
            <p:cNvPr id="45" name="TextBox 44">
              <a:extLst>
                <a:ext uri="{FF2B5EF4-FFF2-40B4-BE49-F238E27FC236}">
                  <a16:creationId xmlns:a16="http://schemas.microsoft.com/office/drawing/2014/main" id="{F803EE04-77B8-42E6-AC30-B5942D356A88}"/>
                </a:ext>
              </a:extLst>
            </p:cNvPr>
            <p:cNvSpPr txBox="1"/>
            <p:nvPr/>
          </p:nvSpPr>
          <p:spPr>
            <a:xfrm>
              <a:off x="6517607" y="4567624"/>
              <a:ext cx="2779207" cy="369332"/>
            </a:xfrm>
            <a:prstGeom prst="rect">
              <a:avLst/>
            </a:prstGeom>
            <a:noFill/>
          </p:spPr>
          <p:txBody>
            <a:bodyPr wrap="square" rtlCol="0">
              <a:spAutoFit/>
            </a:bodyPr>
            <a:lstStyle/>
            <a:p>
              <a:r>
                <a:rPr lang="en-US" dirty="0">
                  <a:solidFill>
                    <a:schemeClr val="tx1">
                      <a:lumMod val="75000"/>
                      <a:lumOff val="25000"/>
                    </a:schemeClr>
                  </a:solidFill>
                </a:rPr>
                <a:t>5</a:t>
              </a:r>
              <a:r>
                <a:rPr lang="en-US" baseline="30000" dirty="0">
                  <a:solidFill>
                    <a:schemeClr val="tx1">
                      <a:lumMod val="75000"/>
                      <a:lumOff val="25000"/>
                    </a:schemeClr>
                  </a:solidFill>
                </a:rPr>
                <a:t>th</a:t>
              </a:r>
              <a:r>
                <a:rPr lang="en-US" dirty="0">
                  <a:solidFill>
                    <a:schemeClr val="tx1">
                      <a:lumMod val="75000"/>
                      <a:lumOff val="25000"/>
                    </a:schemeClr>
                  </a:solidFill>
                </a:rPr>
                <a:t> </a:t>
              </a:r>
              <a:r>
                <a:rPr lang="en-US" sz="1600" dirty="0">
                  <a:solidFill>
                    <a:schemeClr val="tx1">
                      <a:lumMod val="75000"/>
                      <a:lumOff val="25000"/>
                    </a:schemeClr>
                  </a:solidFill>
                </a:rPr>
                <a:t>segment,</a:t>
              </a:r>
              <a:r>
                <a:rPr lang="en-US" dirty="0">
                  <a:solidFill>
                    <a:schemeClr val="tx1">
                      <a:lumMod val="75000"/>
                      <a:lumOff val="25000"/>
                    </a:schemeClr>
                  </a:solidFill>
                </a:rPr>
                <a:t> 5 </a:t>
              </a:r>
              <a:r>
                <a:rPr lang="en-US" sz="1600" dirty="0">
                  <a:solidFill>
                    <a:schemeClr val="tx1">
                      <a:lumMod val="75000"/>
                      <a:lumOff val="25000"/>
                    </a:schemeClr>
                  </a:solidFill>
                </a:rPr>
                <a:t>inches forward</a:t>
              </a:r>
            </a:p>
          </p:txBody>
        </p:sp>
      </p:grpSp>
      <p:grpSp>
        <p:nvGrpSpPr>
          <p:cNvPr id="46" name="Group 45" descr="Text box for 6th segment at 6 inches forward.">
            <a:extLst>
              <a:ext uri="{FF2B5EF4-FFF2-40B4-BE49-F238E27FC236}">
                <a16:creationId xmlns:a16="http://schemas.microsoft.com/office/drawing/2014/main" id="{961DA768-3DBF-4D64-A975-FCB7413824DC}"/>
              </a:ext>
            </a:extLst>
          </p:cNvPr>
          <p:cNvGrpSpPr/>
          <p:nvPr/>
        </p:nvGrpSpPr>
        <p:grpSpPr>
          <a:xfrm>
            <a:off x="6087593" y="1878281"/>
            <a:ext cx="3000286" cy="369332"/>
            <a:chOff x="6296528" y="4567624"/>
            <a:chExt cx="3000286" cy="369332"/>
          </a:xfrm>
        </p:grpSpPr>
        <p:sp>
          <p:nvSpPr>
            <p:cNvPr id="47" name="TextBox 46">
              <a:extLst>
                <a:ext uri="{FF2B5EF4-FFF2-40B4-BE49-F238E27FC236}">
                  <a16:creationId xmlns:a16="http://schemas.microsoft.com/office/drawing/2014/main" id="{D2A4FDA9-2009-4E3E-8243-540BAADDAFBE}"/>
                </a:ext>
              </a:extLst>
            </p:cNvPr>
            <p:cNvSpPr txBox="1"/>
            <p:nvPr/>
          </p:nvSpPr>
          <p:spPr>
            <a:xfrm rot="16200000">
              <a:off x="7497898" y="3636802"/>
              <a:ext cx="45719" cy="2448460"/>
            </a:xfrm>
            <a:prstGeom prst="accentCallout1">
              <a:avLst>
                <a:gd name="adj1" fmla="val 16295"/>
                <a:gd name="adj2" fmla="val 278"/>
                <a:gd name="adj3" fmla="val 1429"/>
                <a:gd name="adj4" fmla="val 1877"/>
              </a:avLst>
            </a:prstGeom>
            <a:noFill/>
            <a:ln w="19050">
              <a:solidFill>
                <a:schemeClr val="accent6">
                  <a:lumMod val="75000"/>
                </a:schemeClr>
              </a:solidFill>
            </a:ln>
          </p:spPr>
          <p:txBody>
            <a:bodyPr vert="vert" wrap="square" lIns="0" tIns="0" rIns="0" bIns="0" rtlCol="0">
              <a:spAutoFit/>
            </a:bodyPr>
            <a:lstStyle/>
            <a:p>
              <a:endParaRPr lang="en-US" sz="800" dirty="0">
                <a:solidFill>
                  <a:schemeClr val="tx1">
                    <a:lumMod val="75000"/>
                    <a:lumOff val="25000"/>
                  </a:schemeClr>
                </a:solidFill>
              </a:endParaRPr>
            </a:p>
          </p:txBody>
        </p:sp>
        <p:sp>
          <p:nvSpPr>
            <p:cNvPr id="48" name="TextBox 47">
              <a:extLst>
                <a:ext uri="{FF2B5EF4-FFF2-40B4-BE49-F238E27FC236}">
                  <a16:creationId xmlns:a16="http://schemas.microsoft.com/office/drawing/2014/main" id="{0BF9825E-4420-4235-BFA6-E347437F0541}"/>
                </a:ext>
              </a:extLst>
            </p:cNvPr>
            <p:cNvSpPr txBox="1"/>
            <p:nvPr/>
          </p:nvSpPr>
          <p:spPr>
            <a:xfrm>
              <a:off x="6517607" y="4567624"/>
              <a:ext cx="2779207" cy="369332"/>
            </a:xfrm>
            <a:prstGeom prst="rect">
              <a:avLst/>
            </a:prstGeom>
            <a:noFill/>
          </p:spPr>
          <p:txBody>
            <a:bodyPr wrap="square" rtlCol="0">
              <a:spAutoFit/>
            </a:bodyPr>
            <a:lstStyle/>
            <a:p>
              <a:r>
                <a:rPr lang="en-US" dirty="0">
                  <a:solidFill>
                    <a:schemeClr val="tx1">
                      <a:lumMod val="75000"/>
                      <a:lumOff val="25000"/>
                    </a:schemeClr>
                  </a:solidFill>
                </a:rPr>
                <a:t>6</a:t>
              </a:r>
              <a:r>
                <a:rPr lang="en-US" baseline="30000" dirty="0">
                  <a:solidFill>
                    <a:schemeClr val="tx1">
                      <a:lumMod val="75000"/>
                      <a:lumOff val="25000"/>
                    </a:schemeClr>
                  </a:solidFill>
                </a:rPr>
                <a:t>th</a:t>
              </a:r>
              <a:r>
                <a:rPr lang="en-US" dirty="0">
                  <a:solidFill>
                    <a:schemeClr val="tx1">
                      <a:lumMod val="75000"/>
                      <a:lumOff val="25000"/>
                    </a:schemeClr>
                  </a:solidFill>
                </a:rPr>
                <a:t> </a:t>
              </a:r>
              <a:r>
                <a:rPr lang="en-US" sz="1600" dirty="0">
                  <a:solidFill>
                    <a:schemeClr val="tx1">
                      <a:lumMod val="75000"/>
                      <a:lumOff val="25000"/>
                    </a:schemeClr>
                  </a:solidFill>
                </a:rPr>
                <a:t>segment,</a:t>
              </a:r>
              <a:r>
                <a:rPr lang="en-US" dirty="0">
                  <a:solidFill>
                    <a:schemeClr val="tx1">
                      <a:lumMod val="75000"/>
                      <a:lumOff val="25000"/>
                    </a:schemeClr>
                  </a:solidFill>
                </a:rPr>
                <a:t> 6 </a:t>
              </a:r>
              <a:r>
                <a:rPr lang="en-US" sz="1600" dirty="0">
                  <a:solidFill>
                    <a:schemeClr val="tx1">
                      <a:lumMod val="75000"/>
                      <a:lumOff val="25000"/>
                    </a:schemeClr>
                  </a:solidFill>
                </a:rPr>
                <a:t>inches forward</a:t>
              </a:r>
            </a:p>
          </p:txBody>
        </p:sp>
      </p:grpSp>
      <p:cxnSp>
        <p:nvCxnSpPr>
          <p:cNvPr id="24" name="Straight Connector 23">
            <a:extLst>
              <a:ext uri="{FF2B5EF4-FFF2-40B4-BE49-F238E27FC236}">
                <a16:creationId xmlns:a16="http://schemas.microsoft.com/office/drawing/2014/main" id="{3F67DDD1-5AEB-4CCE-BA2A-FDA6E8DD58F0}"/>
              </a:ext>
            </a:extLst>
          </p:cNvPr>
          <p:cNvCxnSpPr>
            <a:cxnSpLocks/>
          </p:cNvCxnSpPr>
          <p:nvPr/>
        </p:nvCxnSpPr>
        <p:spPr>
          <a:xfrm flipV="1">
            <a:off x="5818865" y="1387417"/>
            <a:ext cx="291826" cy="3986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Arrow: Right 54">
            <a:extLst>
              <a:ext uri="{FF2B5EF4-FFF2-40B4-BE49-F238E27FC236}">
                <a16:creationId xmlns:a16="http://schemas.microsoft.com/office/drawing/2014/main" id="{94853811-2F18-4E6D-808B-250F738DC9F1}"/>
              </a:ext>
            </a:extLst>
          </p:cNvPr>
          <p:cNvSpPr/>
          <p:nvPr/>
        </p:nvSpPr>
        <p:spPr>
          <a:xfrm>
            <a:off x="2925963" y="4009434"/>
            <a:ext cx="143800" cy="196491"/>
          </a:xfrm>
          <a:prstGeom prst="rightArrow">
            <a:avLst/>
          </a:prstGeom>
          <a:solidFill>
            <a:schemeClr val="accent4">
              <a:lumMod val="60000"/>
              <a:lumOff val="40000"/>
            </a:schemeClr>
          </a:solidFill>
          <a:ln>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66CB1400-F0E6-4076-A835-909D63252232}"/>
              </a:ext>
            </a:extLst>
          </p:cNvPr>
          <p:cNvCxnSpPr>
            <a:cxnSpLocks/>
          </p:cNvCxnSpPr>
          <p:nvPr/>
        </p:nvCxnSpPr>
        <p:spPr>
          <a:xfrm flipV="1">
            <a:off x="5812106" y="1387417"/>
            <a:ext cx="0" cy="398622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Arrow: Right 20">
            <a:extLst>
              <a:ext uri="{FF2B5EF4-FFF2-40B4-BE49-F238E27FC236}">
                <a16:creationId xmlns:a16="http://schemas.microsoft.com/office/drawing/2014/main" id="{CD02F64E-8597-4792-B895-1A8B7ECEF489}"/>
              </a:ext>
            </a:extLst>
          </p:cNvPr>
          <p:cNvSpPr/>
          <p:nvPr/>
        </p:nvSpPr>
        <p:spPr>
          <a:xfrm rot="509064">
            <a:off x="5812105" y="1733910"/>
            <a:ext cx="275140" cy="133498"/>
          </a:xfrm>
          <a:prstGeom prst="rightArrow">
            <a:avLst/>
          </a:prstGeom>
          <a:solidFill>
            <a:schemeClr val="accent4">
              <a:lumMod val="60000"/>
              <a:lumOff val="40000"/>
            </a:schemeClr>
          </a:solidFill>
          <a:ln>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52EB37A3-08C3-4F72-831D-C412F01E68A4}"/>
              </a:ext>
            </a:extLst>
          </p:cNvPr>
          <p:cNvSpPr/>
          <p:nvPr/>
        </p:nvSpPr>
        <p:spPr>
          <a:xfrm rot="509064">
            <a:off x="5822366" y="2382777"/>
            <a:ext cx="201348" cy="139342"/>
          </a:xfrm>
          <a:prstGeom prst="rightArrow">
            <a:avLst/>
          </a:prstGeom>
          <a:solidFill>
            <a:schemeClr val="accent4">
              <a:lumMod val="60000"/>
              <a:lumOff val="40000"/>
            </a:schemeClr>
          </a:solidFill>
          <a:ln>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Right 51">
            <a:extLst>
              <a:ext uri="{FF2B5EF4-FFF2-40B4-BE49-F238E27FC236}">
                <a16:creationId xmlns:a16="http://schemas.microsoft.com/office/drawing/2014/main" id="{1A30D872-501E-45C3-BABC-8F587033EC25}"/>
              </a:ext>
            </a:extLst>
          </p:cNvPr>
          <p:cNvSpPr/>
          <p:nvPr/>
        </p:nvSpPr>
        <p:spPr>
          <a:xfrm rot="509064">
            <a:off x="5830361" y="2921023"/>
            <a:ext cx="154552" cy="145798"/>
          </a:xfrm>
          <a:prstGeom prst="rightArrow">
            <a:avLst/>
          </a:prstGeom>
          <a:solidFill>
            <a:schemeClr val="accent4">
              <a:lumMod val="60000"/>
              <a:lumOff val="40000"/>
            </a:schemeClr>
          </a:solidFill>
          <a:ln>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Right 52">
            <a:extLst>
              <a:ext uri="{FF2B5EF4-FFF2-40B4-BE49-F238E27FC236}">
                <a16:creationId xmlns:a16="http://schemas.microsoft.com/office/drawing/2014/main" id="{C9A03410-1A3A-497A-8B21-F8D590359462}"/>
              </a:ext>
            </a:extLst>
          </p:cNvPr>
          <p:cNvSpPr/>
          <p:nvPr/>
        </p:nvSpPr>
        <p:spPr>
          <a:xfrm rot="509064">
            <a:off x="5822575" y="3548487"/>
            <a:ext cx="124641" cy="150261"/>
          </a:xfrm>
          <a:prstGeom prst="rightArrow">
            <a:avLst/>
          </a:prstGeom>
          <a:solidFill>
            <a:schemeClr val="accent4">
              <a:lumMod val="60000"/>
              <a:lumOff val="40000"/>
            </a:schemeClr>
          </a:solidFill>
          <a:ln>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Right 53">
            <a:extLst>
              <a:ext uri="{FF2B5EF4-FFF2-40B4-BE49-F238E27FC236}">
                <a16:creationId xmlns:a16="http://schemas.microsoft.com/office/drawing/2014/main" id="{03AA62E3-822F-429E-9A53-07DBFB200819}"/>
              </a:ext>
            </a:extLst>
          </p:cNvPr>
          <p:cNvSpPr/>
          <p:nvPr/>
        </p:nvSpPr>
        <p:spPr>
          <a:xfrm rot="509064">
            <a:off x="5821738" y="4138142"/>
            <a:ext cx="80996" cy="156773"/>
          </a:xfrm>
          <a:prstGeom prst="rightArrow">
            <a:avLst/>
          </a:prstGeom>
          <a:solidFill>
            <a:schemeClr val="accent4">
              <a:lumMod val="60000"/>
              <a:lumOff val="40000"/>
            </a:schemeClr>
          </a:solidFill>
          <a:ln>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4153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22" presetClass="entr" presetSubtype="8" fill="hold" nodeType="withEffect">
                                  <p:stCondLst>
                                    <p:cond delay="25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par>
                                <p:cTn id="11" presetID="22" presetClass="entr" presetSubtype="8" fill="hold" nodeType="withEffect">
                                  <p:stCondLst>
                                    <p:cond delay="50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par>
                                <p:cTn id="14" presetID="22" presetClass="entr" presetSubtype="8" fill="hold" nodeType="withEffect">
                                  <p:stCondLst>
                                    <p:cond delay="75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500"/>
                                        <p:tgtEl>
                                          <p:spTgt spid="43"/>
                                        </p:tgtEl>
                                      </p:cBhvr>
                                    </p:animEffect>
                                  </p:childTnLst>
                                </p:cTn>
                              </p:par>
                              <p:par>
                                <p:cTn id="17" presetID="22" presetClass="entr" presetSubtype="8" fill="hold" nodeType="withEffect">
                                  <p:stCondLst>
                                    <p:cond delay="100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B564D-D448-43EE-BCAC-78457BC4758B}"/>
              </a:ext>
            </a:extLst>
          </p:cNvPr>
          <p:cNvSpPr>
            <a:spLocks noGrp="1"/>
          </p:cNvSpPr>
          <p:nvPr>
            <p:ph type="title"/>
          </p:nvPr>
        </p:nvSpPr>
        <p:spPr/>
        <p:txBody>
          <a:bodyPr/>
          <a:lstStyle/>
          <a:p>
            <a:r>
              <a:rPr lang="en-US" dirty="0"/>
              <a:t>Objectives</a:t>
            </a:r>
          </a:p>
        </p:txBody>
      </p:sp>
      <p:sp>
        <p:nvSpPr>
          <p:cNvPr id="2" name="Content Placeholder 1">
            <a:extLst>
              <a:ext uri="{FF2B5EF4-FFF2-40B4-BE49-F238E27FC236}">
                <a16:creationId xmlns:a16="http://schemas.microsoft.com/office/drawing/2014/main" id="{0169F3E9-5F14-4E3F-8504-B79DB27B2715}"/>
              </a:ext>
            </a:extLst>
          </p:cNvPr>
          <p:cNvSpPr>
            <a:spLocks noGrp="1"/>
          </p:cNvSpPr>
          <p:nvPr>
            <p:ph sz="quarter" idx="14"/>
          </p:nvPr>
        </p:nvSpPr>
        <p:spPr/>
        <p:txBody>
          <a:bodyPr/>
          <a:lstStyle/>
          <a:p>
            <a:r>
              <a:rPr lang="en-US" cap="none" dirty="0"/>
              <a:t>When you complete this module, you will be able to:</a:t>
            </a:r>
          </a:p>
        </p:txBody>
      </p:sp>
      <p:sp>
        <p:nvSpPr>
          <p:cNvPr id="3" name="Content Placeholder 2">
            <a:extLst>
              <a:ext uri="{FF2B5EF4-FFF2-40B4-BE49-F238E27FC236}">
                <a16:creationId xmlns:a16="http://schemas.microsoft.com/office/drawing/2014/main" id="{1317CDEA-A0A8-4930-A02A-DF0814B24CDB}"/>
              </a:ext>
            </a:extLst>
          </p:cNvPr>
          <p:cNvSpPr>
            <a:spLocks noGrp="1"/>
          </p:cNvSpPr>
          <p:nvPr>
            <p:ph idx="1"/>
          </p:nvPr>
        </p:nvSpPr>
        <p:spPr>
          <a:xfrm>
            <a:off x="914400" y="2468880"/>
            <a:ext cx="7315200" cy="3763108"/>
          </a:xfrm>
        </p:spPr>
        <p:txBody>
          <a:bodyPr/>
          <a:lstStyle/>
          <a:p>
            <a:pPr>
              <a:buFont typeface="Wingdings" panose="05000000000000000000" pitchFamily="2" charset="2"/>
              <a:buChar char="q"/>
            </a:pPr>
            <a:r>
              <a:rPr lang="en-US" dirty="0"/>
              <a:t>Describe and discuss how wedges work.</a:t>
            </a:r>
          </a:p>
          <a:p>
            <a:pPr>
              <a:buFont typeface="Wingdings" panose="05000000000000000000" pitchFamily="2" charset="2"/>
              <a:buChar char="q"/>
            </a:pPr>
            <a:r>
              <a:rPr lang="en-US" dirty="0"/>
              <a:t>Describe the different types of wedges.</a:t>
            </a:r>
          </a:p>
          <a:p>
            <a:pPr>
              <a:buFont typeface="Wingdings" panose="05000000000000000000" pitchFamily="2" charset="2"/>
              <a:buChar char="q"/>
            </a:pPr>
            <a:r>
              <a:rPr lang="en-US" dirty="0"/>
              <a:t>Explain the different uses of wedges.</a:t>
            </a:r>
          </a:p>
          <a:p>
            <a:pPr>
              <a:buFont typeface="Wingdings" panose="05000000000000000000" pitchFamily="2" charset="2"/>
              <a:buChar char="q"/>
            </a:pPr>
            <a:r>
              <a:rPr lang="en-US" dirty="0"/>
              <a:t>Explain how sawyers use wedges in felling operations.</a:t>
            </a:r>
          </a:p>
          <a:p>
            <a:pPr>
              <a:buFont typeface="Wingdings" panose="05000000000000000000" pitchFamily="2" charset="2"/>
              <a:buChar char="q"/>
            </a:pPr>
            <a:r>
              <a:rPr lang="en-US" dirty="0"/>
              <a:t>Calculate the number of segments in a tree.</a:t>
            </a:r>
          </a:p>
        </p:txBody>
      </p:sp>
      <p:sp>
        <p:nvSpPr>
          <p:cNvPr id="5" name="Slide Number Placeholder 5">
            <a:extLst>
              <a:ext uri="{FF2B5EF4-FFF2-40B4-BE49-F238E27FC236}">
                <a16:creationId xmlns:a16="http://schemas.microsoft.com/office/drawing/2014/main" id="{CEDC58DD-B9CA-4CAC-A788-611A1CCFC71C}"/>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3</a:t>
            </a:fld>
            <a:endParaRPr lang="en-US" dirty="0"/>
          </a:p>
        </p:txBody>
      </p:sp>
    </p:spTree>
    <p:custDataLst>
      <p:tags r:id="rId1"/>
    </p:custDataLst>
    <p:extLst>
      <p:ext uri="{BB962C8B-B14F-4D97-AF65-F5344CB8AC3E}">
        <p14:creationId xmlns:p14="http://schemas.microsoft.com/office/powerpoint/2010/main" val="2689631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363CC-4392-4238-ABDE-E3DD0E95CAA9}"/>
              </a:ext>
            </a:extLst>
          </p:cNvPr>
          <p:cNvSpPr>
            <a:spLocks noGrp="1"/>
          </p:cNvSpPr>
          <p:nvPr>
            <p:ph type="title"/>
          </p:nvPr>
        </p:nvSpPr>
        <p:spPr>
          <a:xfrm>
            <a:off x="530826" y="1072344"/>
            <a:ext cx="4511053" cy="516617"/>
          </a:xfrm>
        </p:spPr>
        <p:txBody>
          <a:bodyPr/>
          <a:lstStyle/>
          <a:p>
            <a:r>
              <a:rPr lang="en-US" dirty="0"/>
              <a:t>Calculating Segments</a:t>
            </a:r>
          </a:p>
        </p:txBody>
      </p:sp>
      <p:sp>
        <p:nvSpPr>
          <p:cNvPr id="23" name="Slide Number Placeholder 5">
            <a:extLst>
              <a:ext uri="{FF2B5EF4-FFF2-40B4-BE49-F238E27FC236}">
                <a16:creationId xmlns:a16="http://schemas.microsoft.com/office/drawing/2014/main" id="{FD80F2E0-07D9-413E-9EC1-4D45E4F50949}"/>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30</a:t>
            </a:fld>
            <a:endParaRPr lang="en-US" dirty="0"/>
          </a:p>
        </p:txBody>
      </p:sp>
      <p:sp>
        <p:nvSpPr>
          <p:cNvPr id="42" name="Content Placeholder 4">
            <a:extLst>
              <a:ext uri="{FF2B5EF4-FFF2-40B4-BE49-F238E27FC236}">
                <a16:creationId xmlns:a16="http://schemas.microsoft.com/office/drawing/2014/main" id="{03660246-D5B3-4E6E-BF5C-68D02661DBC4}"/>
              </a:ext>
            </a:extLst>
          </p:cNvPr>
          <p:cNvSpPr txBox="1">
            <a:spLocks/>
          </p:cNvSpPr>
          <p:nvPr/>
        </p:nvSpPr>
        <p:spPr>
          <a:xfrm>
            <a:off x="530826" y="1717231"/>
            <a:ext cx="4674839" cy="421594"/>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4C7826"/>
              </a:buClr>
              <a:buSzPct val="80000"/>
              <a:buFont typeface="Wingdings" panose="05000000000000000000" pitchFamily="2" charset="2"/>
              <a:buChar char="q"/>
              <a:defRPr lang="en-US" sz="2400" kern="120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7826"/>
              </a:buClr>
              <a:buSzPct val="120000"/>
              <a:buFont typeface="Wingdings" panose="05000000000000000000" pitchFamily="2" charset="2"/>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0000"/>
              </a:lnSpc>
              <a:spcBef>
                <a:spcPts val="500"/>
              </a:spcBef>
              <a:buClr>
                <a:srgbClr val="4C7826"/>
              </a:buClr>
              <a:buSzPct val="120000"/>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96975" indent="-174625" algn="l" defTabSz="914400" rtl="0" eaLnBrk="1" latinLnBrk="0" hangingPunct="1">
              <a:lnSpc>
                <a:spcPct val="90000"/>
              </a:lnSpc>
              <a:spcBef>
                <a:spcPts val="500"/>
              </a:spcBef>
              <a:buClr>
                <a:srgbClr val="4C7826"/>
              </a:buClr>
              <a:buSzPct val="80000"/>
              <a:buFont typeface="Courier New" panose="02070309020205020404" pitchFamily="49" charset="0"/>
              <a:buChar char="o"/>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425575" indent="-174625" algn="l" defTabSz="914400" rtl="0" eaLnBrk="1" latinLnBrk="0" hangingPunct="1">
              <a:lnSpc>
                <a:spcPct val="90000"/>
              </a:lnSpc>
              <a:spcBef>
                <a:spcPts val="500"/>
              </a:spcBef>
              <a:buClr>
                <a:srgbClr val="4C7826"/>
              </a:buClr>
              <a:buSzPct val="75000"/>
              <a:buFont typeface="Calibri" panose="020F050202020403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C7826"/>
              </a:buClr>
              <a:buSzPct val="80000"/>
              <a:buFont typeface="Wingdings" panose="05000000000000000000" pitchFamily="2" charset="2"/>
              <a:buNone/>
              <a:tabLst/>
              <a:defRPr/>
            </a:pPr>
            <a:r>
              <a:rPr kumimoji="0" lang="en-US" sz="24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Tree measurements</a:t>
            </a:r>
          </a:p>
        </p:txBody>
      </p:sp>
      <p:sp>
        <p:nvSpPr>
          <p:cNvPr id="5" name="Content Placeholder 4">
            <a:extLst>
              <a:ext uri="{FF2B5EF4-FFF2-40B4-BE49-F238E27FC236}">
                <a16:creationId xmlns:a16="http://schemas.microsoft.com/office/drawing/2014/main" id="{19073F12-B736-41A9-AE60-F32A2BC49D01}"/>
              </a:ext>
            </a:extLst>
          </p:cNvPr>
          <p:cNvSpPr>
            <a:spLocks noGrp="1"/>
          </p:cNvSpPr>
          <p:nvPr>
            <p:ph sz="half" idx="1"/>
          </p:nvPr>
        </p:nvSpPr>
        <p:spPr>
          <a:xfrm>
            <a:off x="739626" y="2127898"/>
            <a:ext cx="4674839" cy="1101274"/>
          </a:xfrm>
        </p:spPr>
        <p:txBody>
          <a:bodyPr/>
          <a:lstStyle/>
          <a:p>
            <a:r>
              <a:rPr lang="en-US" dirty="0" err="1"/>
              <a:t>Backcut</a:t>
            </a:r>
            <a:r>
              <a:rPr lang="en-US" dirty="0"/>
              <a:t> and hinge: 12 inches</a:t>
            </a:r>
          </a:p>
          <a:p>
            <a:r>
              <a:rPr lang="en-US" dirty="0"/>
              <a:t>Tree height: 60 feet</a:t>
            </a:r>
          </a:p>
        </p:txBody>
      </p:sp>
      <p:sp>
        <p:nvSpPr>
          <p:cNvPr id="43" name="Content Placeholder 5">
            <a:extLst>
              <a:ext uri="{FF2B5EF4-FFF2-40B4-BE49-F238E27FC236}">
                <a16:creationId xmlns:a16="http://schemas.microsoft.com/office/drawing/2014/main" id="{E01D4EF6-A399-47D0-82BE-B96EC2F69C88}"/>
              </a:ext>
            </a:extLst>
          </p:cNvPr>
          <p:cNvSpPr txBox="1">
            <a:spLocks/>
          </p:cNvSpPr>
          <p:nvPr/>
        </p:nvSpPr>
        <p:spPr>
          <a:xfrm>
            <a:off x="479713" y="3312601"/>
            <a:ext cx="5194664" cy="475554"/>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4C7826"/>
              </a:buClr>
              <a:buSzPct val="80000"/>
              <a:buFont typeface="Wingdings" panose="05000000000000000000" pitchFamily="2" charset="2"/>
              <a:buChar char="q"/>
              <a:defRPr lang="en-US" sz="2400" kern="120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7826"/>
              </a:buClr>
              <a:buSzPct val="120000"/>
              <a:buFont typeface="Wingdings" panose="05000000000000000000" pitchFamily="2" charset="2"/>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0000"/>
              </a:lnSpc>
              <a:spcBef>
                <a:spcPts val="500"/>
              </a:spcBef>
              <a:buClr>
                <a:srgbClr val="4C7826"/>
              </a:buClr>
              <a:buSzPct val="120000"/>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96975" indent="-174625" algn="l" defTabSz="914400" rtl="0" eaLnBrk="1" latinLnBrk="0" hangingPunct="1">
              <a:lnSpc>
                <a:spcPct val="90000"/>
              </a:lnSpc>
              <a:spcBef>
                <a:spcPts val="500"/>
              </a:spcBef>
              <a:buClr>
                <a:srgbClr val="4C7826"/>
              </a:buClr>
              <a:buSzPct val="80000"/>
              <a:buFont typeface="Courier New" panose="02070309020205020404" pitchFamily="49" charset="0"/>
              <a:buChar char="o"/>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425575" indent="-174625" algn="l" defTabSz="914400" rtl="0" eaLnBrk="1" latinLnBrk="0" hangingPunct="1">
              <a:lnSpc>
                <a:spcPct val="90000"/>
              </a:lnSpc>
              <a:spcBef>
                <a:spcPts val="500"/>
              </a:spcBef>
              <a:buClr>
                <a:srgbClr val="4C7826"/>
              </a:buClr>
              <a:buSzPct val="75000"/>
              <a:buFont typeface="Calibri" panose="020F050202020403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C7826"/>
              </a:buClr>
              <a:buSzPct val="80000"/>
              <a:buFont typeface="Wingdings" panose="05000000000000000000" pitchFamily="2" charset="2"/>
              <a:buNone/>
              <a:tabLst/>
              <a:defRPr/>
            </a:pPr>
            <a:r>
              <a:rPr kumimoji="0" lang="en-US" sz="24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Calculate</a:t>
            </a:r>
            <a:endParaRPr kumimoji="0" lang="en-US" sz="24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grpSp>
        <p:nvGrpSpPr>
          <p:cNvPr id="30" name="Group 29" descr="Division symbol">
            <a:extLst>
              <a:ext uri="{FF2B5EF4-FFF2-40B4-BE49-F238E27FC236}">
                <a16:creationId xmlns:a16="http://schemas.microsoft.com/office/drawing/2014/main" id="{4B83FC64-1DE5-43F6-9AB7-9B6FF4135505}"/>
              </a:ext>
            </a:extLst>
          </p:cNvPr>
          <p:cNvGrpSpPr/>
          <p:nvPr/>
        </p:nvGrpSpPr>
        <p:grpSpPr>
          <a:xfrm>
            <a:off x="2562061" y="3756957"/>
            <a:ext cx="274320" cy="209951"/>
            <a:chOff x="5116369" y="2294598"/>
            <a:chExt cx="274320" cy="209951"/>
          </a:xfrm>
        </p:grpSpPr>
        <p:cxnSp>
          <p:nvCxnSpPr>
            <p:cNvPr id="8" name="Straight Connector 7">
              <a:extLst>
                <a:ext uri="{FF2B5EF4-FFF2-40B4-BE49-F238E27FC236}">
                  <a16:creationId xmlns:a16="http://schemas.microsoft.com/office/drawing/2014/main" id="{44CE39F8-0861-4DA0-8964-D1FF62A50A3C}"/>
                </a:ext>
              </a:extLst>
            </p:cNvPr>
            <p:cNvCxnSpPr/>
            <p:nvPr/>
          </p:nvCxnSpPr>
          <p:spPr>
            <a:xfrm>
              <a:off x="5116369" y="2401561"/>
              <a:ext cx="274320" cy="0"/>
            </a:xfrm>
            <a:prstGeom prst="line">
              <a:avLst/>
            </a:prstGeom>
            <a:solidFill>
              <a:schemeClr val="tx1">
                <a:lumMod val="65000"/>
                <a:lumOff val="35000"/>
              </a:schemeClr>
            </a:solidFill>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1DC5192-D66E-4558-9345-5D62A80564FC}"/>
                </a:ext>
              </a:extLst>
            </p:cNvPr>
            <p:cNvSpPr/>
            <p:nvPr/>
          </p:nvSpPr>
          <p:spPr>
            <a:xfrm>
              <a:off x="5230669" y="2294598"/>
              <a:ext cx="45720" cy="4572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92E1AB3A-6B0F-43E9-81ED-01BB27C9C7BB}"/>
                </a:ext>
              </a:extLst>
            </p:cNvPr>
            <p:cNvSpPr/>
            <p:nvPr/>
          </p:nvSpPr>
          <p:spPr>
            <a:xfrm>
              <a:off x="5230669" y="2458829"/>
              <a:ext cx="45720" cy="4572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8" descr="Division symbol">
            <a:extLst>
              <a:ext uri="{FF2B5EF4-FFF2-40B4-BE49-F238E27FC236}">
                <a16:creationId xmlns:a16="http://schemas.microsoft.com/office/drawing/2014/main" id="{1D812C34-5DC0-4C01-ABC1-E5537BCC1DAD}"/>
              </a:ext>
            </a:extLst>
          </p:cNvPr>
          <p:cNvGrpSpPr/>
          <p:nvPr/>
        </p:nvGrpSpPr>
        <p:grpSpPr>
          <a:xfrm>
            <a:off x="2287741" y="4233591"/>
            <a:ext cx="274320" cy="209951"/>
            <a:chOff x="5115238" y="3067175"/>
            <a:chExt cx="274320" cy="209951"/>
          </a:xfrm>
        </p:grpSpPr>
        <p:cxnSp>
          <p:nvCxnSpPr>
            <p:cNvPr id="13" name="Straight Connector 12">
              <a:extLst>
                <a:ext uri="{FF2B5EF4-FFF2-40B4-BE49-F238E27FC236}">
                  <a16:creationId xmlns:a16="http://schemas.microsoft.com/office/drawing/2014/main" id="{FF8FB3BE-1A43-4045-9ADB-482447E8F4CC}"/>
                </a:ext>
              </a:extLst>
            </p:cNvPr>
            <p:cNvCxnSpPr/>
            <p:nvPr/>
          </p:nvCxnSpPr>
          <p:spPr>
            <a:xfrm>
              <a:off x="5115238" y="3174138"/>
              <a:ext cx="274320" cy="0"/>
            </a:xfrm>
            <a:prstGeom prst="line">
              <a:avLst/>
            </a:prstGeom>
            <a:solidFill>
              <a:schemeClr val="tx1">
                <a:lumMod val="65000"/>
                <a:lumOff val="35000"/>
              </a:schemeClr>
            </a:solidFill>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30868C1-AC16-4941-9523-FC2C3FFD9810}"/>
                </a:ext>
              </a:extLst>
            </p:cNvPr>
            <p:cNvSpPr/>
            <p:nvPr/>
          </p:nvSpPr>
          <p:spPr>
            <a:xfrm>
              <a:off x="5229538" y="3067175"/>
              <a:ext cx="45720" cy="4572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1B4EE59-7753-4590-9DBA-406699DE9C84}"/>
                </a:ext>
              </a:extLst>
            </p:cNvPr>
            <p:cNvSpPr/>
            <p:nvPr/>
          </p:nvSpPr>
          <p:spPr>
            <a:xfrm>
              <a:off x="5229538" y="3231406"/>
              <a:ext cx="45720" cy="4572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descr="Graphic showing the front of the hinge and the back of the tree relationship.">
            <a:extLst>
              <a:ext uri="{FF2B5EF4-FFF2-40B4-BE49-F238E27FC236}">
                <a16:creationId xmlns:a16="http://schemas.microsoft.com/office/drawing/2014/main" id="{59AB3FF3-2FD5-4DFF-AB8C-CA4F21786C86}"/>
              </a:ext>
            </a:extLst>
          </p:cNvPr>
          <p:cNvGrpSpPr/>
          <p:nvPr/>
        </p:nvGrpSpPr>
        <p:grpSpPr>
          <a:xfrm>
            <a:off x="6038760" y="1512989"/>
            <a:ext cx="2598163" cy="2331092"/>
            <a:chOff x="6038760" y="1512989"/>
            <a:chExt cx="2598163" cy="2331092"/>
          </a:xfrm>
        </p:grpSpPr>
        <p:pic>
          <p:nvPicPr>
            <p:cNvPr id="7" name="Picture 6" descr="A picture containing tennis, racket, athletic game, sport&#10;&#10;Description automatically generated">
              <a:extLst>
                <a:ext uri="{FF2B5EF4-FFF2-40B4-BE49-F238E27FC236}">
                  <a16:creationId xmlns:a16="http://schemas.microsoft.com/office/drawing/2014/main" id="{34CC67F7-94DC-4BF6-9E8C-F8BF30874CB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81253" y="1512989"/>
              <a:ext cx="2355670" cy="2331092"/>
            </a:xfrm>
            <a:prstGeom prst="rect">
              <a:avLst/>
            </a:prstGeom>
          </p:spPr>
        </p:pic>
        <p:sp>
          <p:nvSpPr>
            <p:cNvPr id="31" name="Rectangle 30">
              <a:extLst>
                <a:ext uri="{FF2B5EF4-FFF2-40B4-BE49-F238E27FC236}">
                  <a16:creationId xmlns:a16="http://schemas.microsoft.com/office/drawing/2014/main" id="{AD5802E5-7916-417B-9528-D21BF5009B66}"/>
                </a:ext>
              </a:extLst>
            </p:cNvPr>
            <p:cNvSpPr/>
            <p:nvPr/>
          </p:nvSpPr>
          <p:spPr>
            <a:xfrm rot="16200000">
              <a:off x="7027247" y="2536993"/>
              <a:ext cx="1824359" cy="310896"/>
            </a:xfrm>
            <a:prstGeom prst="rect">
              <a:avLst/>
            </a:prstGeom>
            <a:no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spc="0" normalizeH="0" noProof="0" dirty="0">
                  <a:ln>
                    <a:noFill/>
                  </a:ln>
                  <a:solidFill>
                    <a:prstClr val="black"/>
                  </a:solidFill>
                  <a:effectLst/>
                  <a:uLnTx/>
                  <a:uFillTx/>
                  <a:latin typeface="Calibri" panose="020F0502020204030204"/>
                  <a:ea typeface="+mn-ea"/>
                  <a:cs typeface="+mn-cs"/>
                </a:rPr>
                <a:t>Front         of hinge</a:t>
              </a:r>
            </a:p>
          </p:txBody>
        </p:sp>
        <p:sp>
          <p:nvSpPr>
            <p:cNvPr id="33" name="Rectangle 32">
              <a:extLst>
                <a:ext uri="{FF2B5EF4-FFF2-40B4-BE49-F238E27FC236}">
                  <a16:creationId xmlns:a16="http://schemas.microsoft.com/office/drawing/2014/main" id="{220E28F0-F478-4A35-8725-345B51D35384}"/>
                </a:ext>
              </a:extLst>
            </p:cNvPr>
            <p:cNvSpPr/>
            <p:nvPr/>
          </p:nvSpPr>
          <p:spPr>
            <a:xfrm rot="16200000">
              <a:off x="5643571" y="2523085"/>
              <a:ext cx="1101273" cy="310896"/>
            </a:xfrm>
            <a:prstGeom prst="rect">
              <a:avLst/>
            </a:prstGeom>
            <a:no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spc="0" normalizeH="0" noProof="0" dirty="0">
                  <a:ln>
                    <a:noFill/>
                  </a:ln>
                  <a:solidFill>
                    <a:prstClr val="black"/>
                  </a:solidFill>
                  <a:effectLst/>
                  <a:uLnTx/>
                  <a:uFillTx/>
                  <a:latin typeface="Calibri" panose="020F0502020204030204"/>
                  <a:ea typeface="+mn-ea"/>
                  <a:cs typeface="+mn-cs"/>
                </a:rPr>
                <a:t>Back of tree</a:t>
              </a:r>
            </a:p>
          </p:txBody>
        </p:sp>
      </p:grpSp>
      <p:grpSp>
        <p:nvGrpSpPr>
          <p:cNvPr id="19" name="Group 18">
            <a:extLst>
              <a:ext uri="{FF2B5EF4-FFF2-40B4-BE49-F238E27FC236}">
                <a16:creationId xmlns:a16="http://schemas.microsoft.com/office/drawing/2014/main" id="{AEB7F8B7-F56A-4328-9816-B3E95D0857CC}"/>
              </a:ext>
              <a:ext uri="{C183D7F6-B498-43B3-948B-1728B52AA6E4}">
                <adec:decorative xmlns:adec="http://schemas.microsoft.com/office/drawing/2017/decorative" val="1"/>
              </a:ext>
            </a:extLst>
          </p:cNvPr>
          <p:cNvGrpSpPr/>
          <p:nvPr/>
        </p:nvGrpSpPr>
        <p:grpSpPr>
          <a:xfrm>
            <a:off x="6436542" y="2534193"/>
            <a:ext cx="1596477" cy="430496"/>
            <a:chOff x="6436542" y="2534193"/>
            <a:chExt cx="1596477" cy="430496"/>
          </a:xfrm>
        </p:grpSpPr>
        <p:sp>
          <p:nvSpPr>
            <p:cNvPr id="16" name="Arrow: Left-Right 15">
              <a:extLst>
                <a:ext uri="{FF2B5EF4-FFF2-40B4-BE49-F238E27FC236}">
                  <a16:creationId xmlns:a16="http://schemas.microsoft.com/office/drawing/2014/main" id="{2DC7E920-8FE7-4355-8124-39C385C60EE3}"/>
                </a:ext>
              </a:extLst>
            </p:cNvPr>
            <p:cNvSpPr/>
            <p:nvPr/>
          </p:nvSpPr>
          <p:spPr>
            <a:xfrm>
              <a:off x="6436542" y="2534193"/>
              <a:ext cx="1596477" cy="430496"/>
            </a:xfrm>
            <a:prstGeom prst="leftRightArrow">
              <a:avLst/>
            </a:prstGeom>
            <a:solidFill>
              <a:schemeClr val="accent6">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4D0BA40B-1EDA-417E-AF25-5FD159E92B3B}"/>
                </a:ext>
              </a:extLst>
            </p:cNvPr>
            <p:cNvSpPr/>
            <p:nvPr/>
          </p:nvSpPr>
          <p:spPr>
            <a:xfrm>
              <a:off x="6673122" y="2581738"/>
              <a:ext cx="1101273" cy="310896"/>
            </a:xfrm>
            <a:prstGeom prst="rect">
              <a:avLst/>
            </a:prstGeom>
            <a:no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spc="0" normalizeH="0" noProof="0" dirty="0">
                  <a:ln>
                    <a:noFill/>
                  </a:ln>
                  <a:solidFill>
                    <a:prstClr val="white"/>
                  </a:solidFill>
                  <a:effectLst/>
                  <a:uLnTx/>
                  <a:uFillTx/>
                  <a:latin typeface="Calibri" panose="020F0502020204030204"/>
                  <a:ea typeface="+mn-ea"/>
                  <a:cs typeface="+mn-cs"/>
                </a:rPr>
                <a:t>Inches</a:t>
              </a:r>
            </a:p>
          </p:txBody>
        </p:sp>
      </p:grpSp>
      <p:sp>
        <p:nvSpPr>
          <p:cNvPr id="6" name="Content Placeholder 5">
            <a:extLst>
              <a:ext uri="{FF2B5EF4-FFF2-40B4-BE49-F238E27FC236}">
                <a16:creationId xmlns:a16="http://schemas.microsoft.com/office/drawing/2014/main" id="{D8C82C77-C861-4E94-B544-CAB7B257A371}"/>
              </a:ext>
            </a:extLst>
          </p:cNvPr>
          <p:cNvSpPr>
            <a:spLocks noGrp="1"/>
          </p:cNvSpPr>
          <p:nvPr>
            <p:ph sz="half" idx="2"/>
          </p:nvPr>
        </p:nvSpPr>
        <p:spPr>
          <a:xfrm>
            <a:off x="739626" y="3674606"/>
            <a:ext cx="8106097" cy="1914167"/>
          </a:xfrm>
        </p:spPr>
        <p:txBody>
          <a:bodyPr>
            <a:noAutofit/>
          </a:bodyPr>
          <a:lstStyle/>
          <a:p>
            <a:r>
              <a:rPr lang="en-US" dirty="0"/>
              <a:t>12 inches     12 = 1 (segment size in feet)</a:t>
            </a:r>
          </a:p>
          <a:p>
            <a:r>
              <a:rPr lang="en-US" dirty="0"/>
              <a:t>60 feet       1= 60 (number of segments)</a:t>
            </a:r>
          </a:p>
          <a:p>
            <a:r>
              <a:rPr lang="en-US" dirty="0"/>
              <a:t>1 inch wedge x 60 = (amount of movement in inches)</a:t>
            </a:r>
          </a:p>
          <a:p>
            <a:pPr lvl="1"/>
            <a:r>
              <a:rPr lang="en-US" dirty="0"/>
              <a:t>Converted to feet = 5 feet of forward movement</a:t>
            </a:r>
          </a:p>
        </p:txBody>
      </p:sp>
    </p:spTree>
    <p:custDataLst>
      <p:tags r:id="rId1"/>
    </p:custDataLst>
    <p:extLst>
      <p:ext uri="{BB962C8B-B14F-4D97-AF65-F5344CB8AC3E}">
        <p14:creationId xmlns:p14="http://schemas.microsoft.com/office/powerpoint/2010/main" val="212856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8C82C77-C861-4E94-B544-CAB7B257A371}"/>
              </a:ext>
            </a:extLst>
          </p:cNvPr>
          <p:cNvSpPr>
            <a:spLocks noGrp="1"/>
          </p:cNvSpPr>
          <p:nvPr>
            <p:ph sz="half" idx="2"/>
          </p:nvPr>
        </p:nvSpPr>
        <p:spPr>
          <a:xfrm>
            <a:off x="518951" y="4658314"/>
            <a:ext cx="8613469" cy="1914167"/>
          </a:xfrm>
        </p:spPr>
        <p:txBody>
          <a:bodyPr>
            <a:noAutofit/>
          </a:bodyPr>
          <a:lstStyle/>
          <a:p>
            <a:r>
              <a:rPr lang="en-US" dirty="0"/>
              <a:t>Segment size in inches      12 =  (segment size in feet)</a:t>
            </a:r>
          </a:p>
          <a:p>
            <a:r>
              <a:rPr lang="en-US" dirty="0"/>
              <a:t>Tree height       segment size in feet = number of segments</a:t>
            </a:r>
          </a:p>
        </p:txBody>
      </p:sp>
      <p:sp>
        <p:nvSpPr>
          <p:cNvPr id="11" name="Title 10">
            <a:extLst>
              <a:ext uri="{FF2B5EF4-FFF2-40B4-BE49-F238E27FC236}">
                <a16:creationId xmlns:a16="http://schemas.microsoft.com/office/drawing/2014/main" id="{A5C45014-3239-4EA6-9390-955FB0CBCE02}"/>
              </a:ext>
            </a:extLst>
          </p:cNvPr>
          <p:cNvSpPr>
            <a:spLocks noGrp="1"/>
          </p:cNvSpPr>
          <p:nvPr>
            <p:ph type="title"/>
          </p:nvPr>
        </p:nvSpPr>
        <p:spPr/>
        <p:txBody>
          <a:bodyPr/>
          <a:lstStyle/>
          <a:p>
            <a:r>
              <a:rPr lang="en-US" dirty="0"/>
              <a:t>Calculation Exercises</a:t>
            </a:r>
            <a:r>
              <a:rPr lang="en-US" baseline="-25000" dirty="0"/>
              <a:t>1</a:t>
            </a:r>
            <a:endParaRPr lang="en-US" dirty="0"/>
          </a:p>
        </p:txBody>
      </p:sp>
      <p:sp>
        <p:nvSpPr>
          <p:cNvPr id="23" name="Slide Number Placeholder 5">
            <a:extLst>
              <a:ext uri="{FF2B5EF4-FFF2-40B4-BE49-F238E27FC236}">
                <a16:creationId xmlns:a16="http://schemas.microsoft.com/office/drawing/2014/main" id="{68382A18-57EB-47DB-95BB-6E890EB7E6AA}"/>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31</a:t>
            </a:fld>
            <a:endParaRPr lang="en-US" dirty="0"/>
          </a:p>
        </p:txBody>
      </p:sp>
      <p:sp>
        <p:nvSpPr>
          <p:cNvPr id="42" name="Content Placeholder 4">
            <a:extLst>
              <a:ext uri="{FF2B5EF4-FFF2-40B4-BE49-F238E27FC236}">
                <a16:creationId xmlns:a16="http://schemas.microsoft.com/office/drawing/2014/main" id="{03660246-D5B3-4E6E-BF5C-68D02661DBC4}"/>
              </a:ext>
            </a:extLst>
          </p:cNvPr>
          <p:cNvSpPr txBox="1">
            <a:spLocks/>
          </p:cNvSpPr>
          <p:nvPr/>
        </p:nvSpPr>
        <p:spPr>
          <a:xfrm>
            <a:off x="294532" y="1879704"/>
            <a:ext cx="5468292" cy="1130418"/>
          </a:xfrm>
          <a:prstGeom prst="rect">
            <a:avLst/>
          </a:prstGeom>
        </p:spPr>
        <p:txBody>
          <a:bodyPr vert="horz" lIns="91440" tIns="45720" rIns="91440" bIns="45720" rtlCol="0">
            <a:normAutofit fontScale="85000" lnSpcReduction="10000"/>
          </a:bodyPr>
          <a:lstStyle>
            <a:lvl1pPr marL="347663" indent="-347663" algn="l" defTabSz="914400" rtl="0" eaLnBrk="1" latinLnBrk="0" hangingPunct="1">
              <a:lnSpc>
                <a:spcPct val="90000"/>
              </a:lnSpc>
              <a:spcBef>
                <a:spcPts val="1000"/>
              </a:spcBef>
              <a:buClr>
                <a:srgbClr val="4C7826"/>
              </a:buClr>
              <a:buSzPct val="80000"/>
              <a:buFont typeface="Wingdings" panose="05000000000000000000" pitchFamily="2" charset="2"/>
              <a:buChar char="q"/>
              <a:defRPr lang="en-US" sz="2400" kern="120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7826"/>
              </a:buClr>
              <a:buSzPct val="120000"/>
              <a:buFont typeface="Wingdings" panose="05000000000000000000" pitchFamily="2" charset="2"/>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0000"/>
              </a:lnSpc>
              <a:spcBef>
                <a:spcPts val="500"/>
              </a:spcBef>
              <a:buClr>
                <a:srgbClr val="4C7826"/>
              </a:buClr>
              <a:buSzPct val="120000"/>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96975" indent="-174625" algn="l" defTabSz="914400" rtl="0" eaLnBrk="1" latinLnBrk="0" hangingPunct="1">
              <a:lnSpc>
                <a:spcPct val="90000"/>
              </a:lnSpc>
              <a:spcBef>
                <a:spcPts val="500"/>
              </a:spcBef>
              <a:buClr>
                <a:srgbClr val="4C7826"/>
              </a:buClr>
              <a:buSzPct val="80000"/>
              <a:buFont typeface="Courier New" panose="02070309020205020404" pitchFamily="49" charset="0"/>
              <a:buChar char="o"/>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425575" indent="-174625" algn="l" defTabSz="914400" rtl="0" eaLnBrk="1" latinLnBrk="0" hangingPunct="1">
              <a:lnSpc>
                <a:spcPct val="90000"/>
              </a:lnSpc>
              <a:spcBef>
                <a:spcPts val="500"/>
              </a:spcBef>
              <a:buClr>
                <a:srgbClr val="4C7826"/>
              </a:buClr>
              <a:buSzPct val="75000"/>
              <a:buFont typeface="Calibri" panose="020F050202020403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Example 1</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defRPr/>
            </a:pPr>
            <a:r>
              <a:rPr lang="en-US" sz="2400" dirty="0">
                <a:effectLst/>
                <a:latin typeface="Calibri" panose="020F0502020204030204" pitchFamily="34" charset="0"/>
                <a:ea typeface="Calibri" panose="020F0502020204030204" pitchFamily="34" charset="0"/>
                <a:cs typeface="Times New Roman" panose="02020603050405020304" pitchFamily="18" charset="0"/>
              </a:rPr>
              <a:t>A tree that is 125 feet tall and has a segment length of 36 inches contains how many segments?</a:t>
            </a:r>
          </a:p>
          <a:p>
            <a:pPr marL="0" marR="0" lvl="0" indent="0" algn="l" defTabSz="914400" rtl="0" eaLnBrk="1" fontAlgn="auto" latinLnBrk="0" hangingPunct="1">
              <a:lnSpc>
                <a:spcPct val="90000"/>
              </a:lnSpc>
              <a:spcBef>
                <a:spcPts val="1000"/>
              </a:spcBef>
              <a:spcAft>
                <a:spcPts val="0"/>
              </a:spcAft>
              <a:buClr>
                <a:srgbClr val="4C7826"/>
              </a:buClr>
              <a:buSzPct val="80000"/>
              <a:buFont typeface="Wingdings" panose="05000000000000000000" pitchFamily="2" charset="2"/>
              <a:buNone/>
              <a:tabLst/>
              <a:defRPr/>
            </a:pPr>
            <a:endParaRPr kumimoji="0" lang="en-US" sz="2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19073F12-B736-41A9-AE60-F32A2BC49D01}"/>
              </a:ext>
            </a:extLst>
          </p:cNvPr>
          <p:cNvSpPr>
            <a:spLocks noGrp="1"/>
          </p:cNvSpPr>
          <p:nvPr>
            <p:ph sz="half" idx="1"/>
          </p:nvPr>
        </p:nvSpPr>
        <p:spPr>
          <a:xfrm>
            <a:off x="821872" y="3029207"/>
            <a:ext cx="4674839" cy="1101274"/>
          </a:xfrm>
        </p:spPr>
        <p:txBody>
          <a:bodyPr/>
          <a:lstStyle/>
          <a:p>
            <a:r>
              <a:rPr lang="en-US" dirty="0"/>
              <a:t>Backcut and hinge: 36 inches</a:t>
            </a:r>
          </a:p>
          <a:p>
            <a:r>
              <a:rPr lang="en-US" dirty="0"/>
              <a:t>Tree height: 125 feet</a:t>
            </a:r>
          </a:p>
        </p:txBody>
      </p:sp>
      <p:sp>
        <p:nvSpPr>
          <p:cNvPr id="43" name="Content Placeholder 5">
            <a:extLst>
              <a:ext uri="{FF2B5EF4-FFF2-40B4-BE49-F238E27FC236}">
                <a16:creationId xmlns:a16="http://schemas.microsoft.com/office/drawing/2014/main" id="{E01D4EF6-A399-47D0-82BE-B96EC2F69C88}"/>
              </a:ext>
            </a:extLst>
          </p:cNvPr>
          <p:cNvSpPr txBox="1">
            <a:spLocks/>
          </p:cNvSpPr>
          <p:nvPr/>
        </p:nvSpPr>
        <p:spPr>
          <a:xfrm>
            <a:off x="302047" y="4152891"/>
            <a:ext cx="5194664" cy="475554"/>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4C7826"/>
              </a:buClr>
              <a:buSzPct val="80000"/>
              <a:buFont typeface="Wingdings" panose="05000000000000000000" pitchFamily="2" charset="2"/>
              <a:buChar char="q"/>
              <a:defRPr lang="en-US" sz="2400" kern="120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7826"/>
              </a:buClr>
              <a:buSzPct val="120000"/>
              <a:buFont typeface="Wingdings" panose="05000000000000000000" pitchFamily="2" charset="2"/>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0000"/>
              </a:lnSpc>
              <a:spcBef>
                <a:spcPts val="500"/>
              </a:spcBef>
              <a:buClr>
                <a:srgbClr val="4C7826"/>
              </a:buClr>
              <a:buSzPct val="120000"/>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96975" indent="-174625" algn="l" defTabSz="914400" rtl="0" eaLnBrk="1" latinLnBrk="0" hangingPunct="1">
              <a:lnSpc>
                <a:spcPct val="90000"/>
              </a:lnSpc>
              <a:spcBef>
                <a:spcPts val="500"/>
              </a:spcBef>
              <a:buClr>
                <a:srgbClr val="4C7826"/>
              </a:buClr>
              <a:buSzPct val="80000"/>
              <a:buFont typeface="Courier New" panose="02070309020205020404" pitchFamily="49" charset="0"/>
              <a:buChar char="o"/>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425575" indent="-174625" algn="l" defTabSz="914400" rtl="0" eaLnBrk="1" latinLnBrk="0" hangingPunct="1">
              <a:lnSpc>
                <a:spcPct val="90000"/>
              </a:lnSpc>
              <a:spcBef>
                <a:spcPts val="500"/>
              </a:spcBef>
              <a:buClr>
                <a:srgbClr val="4C7826"/>
              </a:buClr>
              <a:buSzPct val="75000"/>
              <a:buFont typeface="Calibri" panose="020F050202020403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C7826"/>
              </a:buClr>
              <a:buSzPct val="80000"/>
              <a:buFont typeface="Wingdings" panose="05000000000000000000" pitchFamily="2" charset="2"/>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Calculate</a:t>
            </a:r>
            <a:endPar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grpSp>
        <p:nvGrpSpPr>
          <p:cNvPr id="30" name="Group 29" descr="Division symbol">
            <a:extLst>
              <a:ext uri="{FF2B5EF4-FFF2-40B4-BE49-F238E27FC236}">
                <a16:creationId xmlns:a16="http://schemas.microsoft.com/office/drawing/2014/main" id="{4B83FC64-1DE5-43F6-9AB7-9B6FF4135505}"/>
              </a:ext>
            </a:extLst>
          </p:cNvPr>
          <p:cNvGrpSpPr/>
          <p:nvPr/>
        </p:nvGrpSpPr>
        <p:grpSpPr>
          <a:xfrm>
            <a:off x="4203895" y="4734763"/>
            <a:ext cx="274320" cy="209951"/>
            <a:chOff x="5116369" y="2294598"/>
            <a:chExt cx="274320" cy="209951"/>
          </a:xfrm>
        </p:grpSpPr>
        <p:cxnSp>
          <p:nvCxnSpPr>
            <p:cNvPr id="8" name="Straight Connector 7">
              <a:extLst>
                <a:ext uri="{FF2B5EF4-FFF2-40B4-BE49-F238E27FC236}">
                  <a16:creationId xmlns:a16="http://schemas.microsoft.com/office/drawing/2014/main" id="{44CE39F8-0861-4DA0-8964-D1FF62A50A3C}"/>
                </a:ext>
              </a:extLst>
            </p:cNvPr>
            <p:cNvCxnSpPr/>
            <p:nvPr/>
          </p:nvCxnSpPr>
          <p:spPr>
            <a:xfrm>
              <a:off x="5116369" y="2401561"/>
              <a:ext cx="274320" cy="0"/>
            </a:xfrm>
            <a:prstGeom prst="line">
              <a:avLst/>
            </a:prstGeom>
            <a:solidFill>
              <a:schemeClr val="tx1">
                <a:lumMod val="65000"/>
                <a:lumOff val="35000"/>
              </a:schemeClr>
            </a:solidFill>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1DC5192-D66E-4558-9345-5D62A80564FC}"/>
                </a:ext>
              </a:extLst>
            </p:cNvPr>
            <p:cNvSpPr/>
            <p:nvPr/>
          </p:nvSpPr>
          <p:spPr>
            <a:xfrm>
              <a:off x="5230669" y="2294598"/>
              <a:ext cx="45720" cy="4572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92E1AB3A-6B0F-43E9-81ED-01BB27C9C7BB}"/>
                </a:ext>
              </a:extLst>
            </p:cNvPr>
            <p:cNvSpPr/>
            <p:nvPr/>
          </p:nvSpPr>
          <p:spPr>
            <a:xfrm>
              <a:off x="5230669" y="2458829"/>
              <a:ext cx="45720" cy="4572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8" descr="Division symbol">
            <a:extLst>
              <a:ext uri="{FF2B5EF4-FFF2-40B4-BE49-F238E27FC236}">
                <a16:creationId xmlns:a16="http://schemas.microsoft.com/office/drawing/2014/main" id="{1D812C34-5DC0-4C01-ABC1-E5537BCC1DAD}"/>
              </a:ext>
            </a:extLst>
          </p:cNvPr>
          <p:cNvGrpSpPr/>
          <p:nvPr/>
        </p:nvGrpSpPr>
        <p:grpSpPr>
          <a:xfrm>
            <a:off x="2625059" y="5231095"/>
            <a:ext cx="274320" cy="209951"/>
            <a:chOff x="5115238" y="3067175"/>
            <a:chExt cx="274320" cy="209951"/>
          </a:xfrm>
        </p:grpSpPr>
        <p:cxnSp>
          <p:nvCxnSpPr>
            <p:cNvPr id="13" name="Straight Connector 12">
              <a:extLst>
                <a:ext uri="{FF2B5EF4-FFF2-40B4-BE49-F238E27FC236}">
                  <a16:creationId xmlns:a16="http://schemas.microsoft.com/office/drawing/2014/main" id="{FF8FB3BE-1A43-4045-9ADB-482447E8F4CC}"/>
                </a:ext>
              </a:extLst>
            </p:cNvPr>
            <p:cNvCxnSpPr/>
            <p:nvPr/>
          </p:nvCxnSpPr>
          <p:spPr>
            <a:xfrm>
              <a:off x="5115238" y="3174138"/>
              <a:ext cx="274320" cy="0"/>
            </a:xfrm>
            <a:prstGeom prst="line">
              <a:avLst/>
            </a:prstGeom>
            <a:solidFill>
              <a:schemeClr val="tx1">
                <a:lumMod val="65000"/>
                <a:lumOff val="35000"/>
              </a:schemeClr>
            </a:solidFill>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30868C1-AC16-4941-9523-FC2C3FFD9810}"/>
                </a:ext>
              </a:extLst>
            </p:cNvPr>
            <p:cNvSpPr/>
            <p:nvPr/>
          </p:nvSpPr>
          <p:spPr>
            <a:xfrm>
              <a:off x="5229538" y="3067175"/>
              <a:ext cx="45720" cy="4572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1B4EE59-7753-4590-9DBA-406699DE9C84}"/>
                </a:ext>
              </a:extLst>
            </p:cNvPr>
            <p:cNvSpPr/>
            <p:nvPr/>
          </p:nvSpPr>
          <p:spPr>
            <a:xfrm>
              <a:off x="5229538" y="3231406"/>
              <a:ext cx="45720" cy="4572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descr="Graphic showing the front of the hinge and the back of the tree relationship.">
            <a:extLst>
              <a:ext uri="{FF2B5EF4-FFF2-40B4-BE49-F238E27FC236}">
                <a16:creationId xmlns:a16="http://schemas.microsoft.com/office/drawing/2014/main" id="{59AB3FF3-2FD5-4DFF-AB8C-CA4F21786C86}"/>
              </a:ext>
            </a:extLst>
          </p:cNvPr>
          <p:cNvGrpSpPr/>
          <p:nvPr/>
        </p:nvGrpSpPr>
        <p:grpSpPr>
          <a:xfrm>
            <a:off x="6038760" y="1512989"/>
            <a:ext cx="2598163" cy="2331092"/>
            <a:chOff x="6038760" y="1512989"/>
            <a:chExt cx="2598163" cy="2331092"/>
          </a:xfrm>
        </p:grpSpPr>
        <p:pic>
          <p:nvPicPr>
            <p:cNvPr id="7" name="Picture 6" descr="A picture containing tennis, racket, athletic game, sport&#10;&#10;Description automatically generated">
              <a:extLst>
                <a:ext uri="{FF2B5EF4-FFF2-40B4-BE49-F238E27FC236}">
                  <a16:creationId xmlns:a16="http://schemas.microsoft.com/office/drawing/2014/main" id="{34CC67F7-94DC-4BF6-9E8C-F8BF30874CB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81253" y="1512989"/>
              <a:ext cx="2355670" cy="2331092"/>
            </a:xfrm>
            <a:prstGeom prst="rect">
              <a:avLst/>
            </a:prstGeom>
          </p:spPr>
        </p:pic>
        <p:sp>
          <p:nvSpPr>
            <p:cNvPr id="31" name="Rectangle 30">
              <a:extLst>
                <a:ext uri="{FF2B5EF4-FFF2-40B4-BE49-F238E27FC236}">
                  <a16:creationId xmlns:a16="http://schemas.microsoft.com/office/drawing/2014/main" id="{AD5802E5-7916-417B-9528-D21BF5009B66}"/>
                </a:ext>
              </a:extLst>
            </p:cNvPr>
            <p:cNvSpPr/>
            <p:nvPr/>
          </p:nvSpPr>
          <p:spPr>
            <a:xfrm rot="16200000">
              <a:off x="7027247" y="2536993"/>
              <a:ext cx="1824359" cy="310896"/>
            </a:xfrm>
            <a:prstGeom prst="rect">
              <a:avLst/>
            </a:prstGeom>
            <a:no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spc="0" normalizeH="0" noProof="0" dirty="0">
                  <a:ln>
                    <a:noFill/>
                  </a:ln>
                  <a:solidFill>
                    <a:prstClr val="black"/>
                  </a:solidFill>
                  <a:effectLst/>
                  <a:uLnTx/>
                  <a:uFillTx/>
                  <a:latin typeface="Calibri" panose="020F0502020204030204"/>
                  <a:ea typeface="+mn-ea"/>
                  <a:cs typeface="+mn-cs"/>
                </a:rPr>
                <a:t>Front         of hinge</a:t>
              </a:r>
            </a:p>
          </p:txBody>
        </p:sp>
        <p:sp>
          <p:nvSpPr>
            <p:cNvPr id="33" name="Rectangle 32">
              <a:extLst>
                <a:ext uri="{FF2B5EF4-FFF2-40B4-BE49-F238E27FC236}">
                  <a16:creationId xmlns:a16="http://schemas.microsoft.com/office/drawing/2014/main" id="{220E28F0-F478-4A35-8725-345B51D35384}"/>
                </a:ext>
              </a:extLst>
            </p:cNvPr>
            <p:cNvSpPr/>
            <p:nvPr/>
          </p:nvSpPr>
          <p:spPr>
            <a:xfrm rot="16200000">
              <a:off x="5643571" y="2523085"/>
              <a:ext cx="1101273" cy="310896"/>
            </a:xfrm>
            <a:prstGeom prst="rect">
              <a:avLst/>
            </a:prstGeom>
            <a:no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spc="0" normalizeH="0" noProof="0" dirty="0">
                  <a:ln>
                    <a:noFill/>
                  </a:ln>
                  <a:solidFill>
                    <a:prstClr val="black"/>
                  </a:solidFill>
                  <a:effectLst/>
                  <a:uLnTx/>
                  <a:uFillTx/>
                  <a:latin typeface="Calibri" panose="020F0502020204030204"/>
                  <a:ea typeface="+mn-ea"/>
                  <a:cs typeface="+mn-cs"/>
                </a:rPr>
                <a:t>Back of tree</a:t>
              </a:r>
            </a:p>
          </p:txBody>
        </p:sp>
      </p:grpSp>
      <p:grpSp>
        <p:nvGrpSpPr>
          <p:cNvPr id="19" name="Group 18">
            <a:extLst>
              <a:ext uri="{FF2B5EF4-FFF2-40B4-BE49-F238E27FC236}">
                <a16:creationId xmlns:a16="http://schemas.microsoft.com/office/drawing/2014/main" id="{AEB7F8B7-F56A-4328-9816-B3E95D0857CC}"/>
              </a:ext>
              <a:ext uri="{C183D7F6-B498-43B3-948B-1728B52AA6E4}">
                <adec:decorative xmlns:adec="http://schemas.microsoft.com/office/drawing/2017/decorative" val="1"/>
              </a:ext>
            </a:extLst>
          </p:cNvPr>
          <p:cNvGrpSpPr/>
          <p:nvPr/>
        </p:nvGrpSpPr>
        <p:grpSpPr>
          <a:xfrm>
            <a:off x="6436542" y="2534193"/>
            <a:ext cx="1596477" cy="430496"/>
            <a:chOff x="6436542" y="2534193"/>
            <a:chExt cx="1596477" cy="430496"/>
          </a:xfrm>
        </p:grpSpPr>
        <p:sp>
          <p:nvSpPr>
            <p:cNvPr id="16" name="Arrow: Left-Right 15">
              <a:extLst>
                <a:ext uri="{FF2B5EF4-FFF2-40B4-BE49-F238E27FC236}">
                  <a16:creationId xmlns:a16="http://schemas.microsoft.com/office/drawing/2014/main" id="{2DC7E920-8FE7-4355-8124-39C385C60EE3}"/>
                </a:ext>
              </a:extLst>
            </p:cNvPr>
            <p:cNvSpPr/>
            <p:nvPr/>
          </p:nvSpPr>
          <p:spPr>
            <a:xfrm>
              <a:off x="6436542" y="2534193"/>
              <a:ext cx="1596477" cy="430496"/>
            </a:xfrm>
            <a:prstGeom prst="leftRightArrow">
              <a:avLst/>
            </a:prstGeom>
            <a:solidFill>
              <a:schemeClr val="accent6">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4D0BA40B-1EDA-417E-AF25-5FD159E92B3B}"/>
                </a:ext>
              </a:extLst>
            </p:cNvPr>
            <p:cNvSpPr/>
            <p:nvPr/>
          </p:nvSpPr>
          <p:spPr>
            <a:xfrm>
              <a:off x="6673122" y="2581738"/>
              <a:ext cx="1101273" cy="310896"/>
            </a:xfrm>
            <a:prstGeom prst="rect">
              <a:avLst/>
            </a:prstGeom>
            <a:no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spc="0" normalizeH="0" noProof="0" dirty="0">
                  <a:ln>
                    <a:noFill/>
                  </a:ln>
                  <a:solidFill>
                    <a:prstClr val="white"/>
                  </a:solidFill>
                  <a:effectLst/>
                  <a:uLnTx/>
                  <a:uFillTx/>
                  <a:latin typeface="Calibri" panose="020F0502020204030204"/>
                  <a:ea typeface="+mn-ea"/>
                  <a:cs typeface="+mn-cs"/>
                </a:rPr>
                <a:t>Inches</a:t>
              </a:r>
            </a:p>
          </p:txBody>
        </p:sp>
      </p:grpSp>
    </p:spTree>
    <p:custDataLst>
      <p:tags r:id="rId1"/>
    </p:custDataLst>
    <p:extLst>
      <p:ext uri="{BB962C8B-B14F-4D97-AF65-F5344CB8AC3E}">
        <p14:creationId xmlns:p14="http://schemas.microsoft.com/office/powerpoint/2010/main" val="29420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858BD0-F855-4F05-9A8D-FF9B119D7FCE}"/>
              </a:ext>
            </a:extLst>
          </p:cNvPr>
          <p:cNvSpPr>
            <a:spLocks noGrp="1"/>
          </p:cNvSpPr>
          <p:nvPr>
            <p:ph type="title"/>
          </p:nvPr>
        </p:nvSpPr>
        <p:spPr/>
        <p:txBody>
          <a:bodyPr/>
          <a:lstStyle/>
          <a:p>
            <a:r>
              <a:rPr lang="en-US" dirty="0"/>
              <a:t>Calculation Exercises</a:t>
            </a:r>
            <a:r>
              <a:rPr lang="en-US" baseline="-25000" dirty="0"/>
              <a:t>2</a:t>
            </a:r>
            <a:endParaRPr lang="en-US" dirty="0"/>
          </a:p>
        </p:txBody>
      </p:sp>
      <p:sp>
        <p:nvSpPr>
          <p:cNvPr id="20" name="Slide Number Placeholder 5">
            <a:extLst>
              <a:ext uri="{FF2B5EF4-FFF2-40B4-BE49-F238E27FC236}">
                <a16:creationId xmlns:a16="http://schemas.microsoft.com/office/drawing/2014/main" id="{58CCC282-5C59-4AD5-A6E6-80575E61D18D}"/>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32</a:t>
            </a:fld>
            <a:endParaRPr lang="en-US" dirty="0"/>
          </a:p>
        </p:txBody>
      </p:sp>
      <p:sp>
        <p:nvSpPr>
          <p:cNvPr id="42" name="Content Placeholder 4">
            <a:extLst>
              <a:ext uri="{FF2B5EF4-FFF2-40B4-BE49-F238E27FC236}">
                <a16:creationId xmlns:a16="http://schemas.microsoft.com/office/drawing/2014/main" id="{03660246-D5B3-4E6E-BF5C-68D02661DBC4}"/>
              </a:ext>
            </a:extLst>
          </p:cNvPr>
          <p:cNvSpPr txBox="1">
            <a:spLocks/>
          </p:cNvSpPr>
          <p:nvPr/>
        </p:nvSpPr>
        <p:spPr>
          <a:xfrm>
            <a:off x="333827" y="1856626"/>
            <a:ext cx="5092301" cy="1777424"/>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4C7826"/>
              </a:buClr>
              <a:buSzPct val="80000"/>
              <a:buFont typeface="Wingdings" panose="05000000000000000000" pitchFamily="2" charset="2"/>
              <a:buChar char="q"/>
              <a:defRPr lang="en-US" sz="2400" kern="120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7826"/>
              </a:buClr>
              <a:buSzPct val="120000"/>
              <a:buFont typeface="Wingdings" panose="05000000000000000000" pitchFamily="2" charset="2"/>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0000"/>
              </a:lnSpc>
              <a:spcBef>
                <a:spcPts val="500"/>
              </a:spcBef>
              <a:buClr>
                <a:srgbClr val="4C7826"/>
              </a:buClr>
              <a:buSzPct val="120000"/>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96975" indent="-174625" algn="l" defTabSz="914400" rtl="0" eaLnBrk="1" latinLnBrk="0" hangingPunct="1">
              <a:lnSpc>
                <a:spcPct val="90000"/>
              </a:lnSpc>
              <a:spcBef>
                <a:spcPts val="500"/>
              </a:spcBef>
              <a:buClr>
                <a:srgbClr val="4C7826"/>
              </a:buClr>
              <a:buSzPct val="80000"/>
              <a:buFont typeface="Courier New" panose="02070309020205020404" pitchFamily="49" charset="0"/>
              <a:buChar char="o"/>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425575" indent="-174625" algn="l" defTabSz="914400" rtl="0" eaLnBrk="1" latinLnBrk="0" hangingPunct="1">
              <a:lnSpc>
                <a:spcPct val="90000"/>
              </a:lnSpc>
              <a:spcBef>
                <a:spcPts val="500"/>
              </a:spcBef>
              <a:buClr>
                <a:srgbClr val="4C7826"/>
              </a:buClr>
              <a:buSzPct val="75000"/>
              <a:buFont typeface="Calibri" panose="020F050202020403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C7826"/>
              </a:buClr>
              <a:buSzPct val="80000"/>
              <a:buFont typeface="Wingdings" panose="05000000000000000000" pitchFamily="2" charset="2"/>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Example 2</a:t>
            </a:r>
          </a:p>
          <a:p>
            <a:pPr marL="0" indent="0">
              <a:buNone/>
              <a:defRPr/>
            </a:pPr>
            <a:r>
              <a:rPr lang="en-US" sz="2400" b="0" dirty="0">
                <a:effectLst/>
                <a:latin typeface="Calibri" panose="020F0502020204030204" pitchFamily="34" charset="0"/>
                <a:ea typeface="Calibri" panose="020F0502020204030204" pitchFamily="34" charset="0"/>
                <a:cs typeface="Times New Roman" panose="02020603050405020304" pitchFamily="18" charset="0"/>
              </a:rPr>
              <a:t>How much forward movement will happen with </a:t>
            </a:r>
            <a:r>
              <a:rPr lang="en-US" sz="2400" dirty="0">
                <a:effectLst/>
                <a:latin typeface="Calibri" panose="020F0502020204030204" pitchFamily="34" charset="0"/>
                <a:ea typeface="Calibri" panose="020F0502020204030204" pitchFamily="34" charset="0"/>
                <a:cs typeface="Times New Roman" panose="02020603050405020304" pitchFamily="18" charset="0"/>
              </a:rPr>
              <a:t>1 inch of lift on a tree with 50 segments?</a:t>
            </a:r>
          </a:p>
          <a:p>
            <a:pPr marL="0" marR="0" lvl="0" indent="0" algn="l" defTabSz="914400" rtl="0" eaLnBrk="1" fontAlgn="auto" latinLnBrk="0" hangingPunct="1">
              <a:lnSpc>
                <a:spcPct val="90000"/>
              </a:lnSpc>
              <a:spcBef>
                <a:spcPts val="1000"/>
              </a:spcBef>
              <a:spcAft>
                <a:spcPts val="0"/>
              </a:spcAft>
              <a:buClr>
                <a:srgbClr val="4C7826"/>
              </a:buClr>
              <a:buSzPct val="80000"/>
              <a:buFont typeface="Wingdings" panose="05000000000000000000" pitchFamily="2" charset="2"/>
              <a:buNone/>
              <a:tabLst/>
              <a:defRPr/>
            </a:pPr>
            <a:endParaRPr kumimoji="0" lang="en-US" sz="2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43" name="Content Placeholder 5">
            <a:extLst>
              <a:ext uri="{FF2B5EF4-FFF2-40B4-BE49-F238E27FC236}">
                <a16:creationId xmlns:a16="http://schemas.microsoft.com/office/drawing/2014/main" id="{E01D4EF6-A399-47D0-82BE-B96EC2F69C88}"/>
              </a:ext>
            </a:extLst>
          </p:cNvPr>
          <p:cNvSpPr txBox="1">
            <a:spLocks/>
          </p:cNvSpPr>
          <p:nvPr/>
        </p:nvSpPr>
        <p:spPr>
          <a:xfrm>
            <a:off x="507077" y="3743976"/>
            <a:ext cx="5194664" cy="475554"/>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4C7826"/>
              </a:buClr>
              <a:buSzPct val="80000"/>
              <a:buFont typeface="Wingdings" panose="05000000000000000000" pitchFamily="2" charset="2"/>
              <a:buChar char="q"/>
              <a:defRPr lang="en-US" sz="2400" kern="120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7826"/>
              </a:buClr>
              <a:buSzPct val="120000"/>
              <a:buFont typeface="Wingdings" panose="05000000000000000000" pitchFamily="2" charset="2"/>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0000"/>
              </a:lnSpc>
              <a:spcBef>
                <a:spcPts val="500"/>
              </a:spcBef>
              <a:buClr>
                <a:srgbClr val="4C7826"/>
              </a:buClr>
              <a:buSzPct val="120000"/>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96975" indent="-174625" algn="l" defTabSz="914400" rtl="0" eaLnBrk="1" latinLnBrk="0" hangingPunct="1">
              <a:lnSpc>
                <a:spcPct val="90000"/>
              </a:lnSpc>
              <a:spcBef>
                <a:spcPts val="500"/>
              </a:spcBef>
              <a:buClr>
                <a:srgbClr val="4C7826"/>
              </a:buClr>
              <a:buSzPct val="80000"/>
              <a:buFont typeface="Courier New" panose="02070309020205020404" pitchFamily="49" charset="0"/>
              <a:buChar char="o"/>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425575" indent="-174625" algn="l" defTabSz="914400" rtl="0" eaLnBrk="1" latinLnBrk="0" hangingPunct="1">
              <a:lnSpc>
                <a:spcPct val="90000"/>
              </a:lnSpc>
              <a:spcBef>
                <a:spcPts val="500"/>
              </a:spcBef>
              <a:buClr>
                <a:srgbClr val="4C7826"/>
              </a:buClr>
              <a:buSzPct val="75000"/>
              <a:buFont typeface="Calibri" panose="020F050202020403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C7826"/>
              </a:buClr>
              <a:buSzPct val="80000"/>
              <a:buFont typeface="Wingdings" panose="05000000000000000000" pitchFamily="2" charset="2"/>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Calculate</a:t>
            </a:r>
            <a:endPar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6" name="Content Placeholder 5">
            <a:extLst>
              <a:ext uri="{FF2B5EF4-FFF2-40B4-BE49-F238E27FC236}">
                <a16:creationId xmlns:a16="http://schemas.microsoft.com/office/drawing/2014/main" id="{D8C82C77-C861-4E94-B544-CAB7B257A371}"/>
              </a:ext>
            </a:extLst>
          </p:cNvPr>
          <p:cNvSpPr>
            <a:spLocks noGrp="1"/>
          </p:cNvSpPr>
          <p:nvPr>
            <p:ph sz="half" idx="2"/>
          </p:nvPr>
        </p:nvSpPr>
        <p:spPr>
          <a:xfrm>
            <a:off x="739626" y="4280773"/>
            <a:ext cx="8106097" cy="1914167"/>
          </a:xfrm>
        </p:spPr>
        <p:txBody>
          <a:bodyPr>
            <a:noAutofit/>
          </a:bodyPr>
          <a:lstStyle/>
          <a:p>
            <a:r>
              <a:rPr lang="en-US" dirty="0"/>
              <a:t>Inches of lift x number of segments = </a:t>
            </a:r>
          </a:p>
          <a:p>
            <a:pPr marL="0" indent="0">
              <a:buNone/>
            </a:pPr>
            <a:r>
              <a:rPr lang="en-US" dirty="0"/>
              <a:t>    inches of forward movement</a:t>
            </a:r>
          </a:p>
          <a:p>
            <a:r>
              <a:rPr lang="en-US" dirty="0"/>
              <a:t>Inches of forward movement      12 inches = </a:t>
            </a:r>
          </a:p>
          <a:p>
            <a:pPr marL="0" indent="0">
              <a:buNone/>
            </a:pPr>
            <a:r>
              <a:rPr lang="en-US" dirty="0"/>
              <a:t>    feet of  forward movement</a:t>
            </a:r>
          </a:p>
        </p:txBody>
      </p:sp>
      <p:grpSp>
        <p:nvGrpSpPr>
          <p:cNvPr id="29" name="Group 28" descr="Division symbol">
            <a:extLst>
              <a:ext uri="{FF2B5EF4-FFF2-40B4-BE49-F238E27FC236}">
                <a16:creationId xmlns:a16="http://schemas.microsoft.com/office/drawing/2014/main" id="{1D812C34-5DC0-4C01-ABC1-E5537BCC1DAD}"/>
              </a:ext>
            </a:extLst>
          </p:cNvPr>
          <p:cNvGrpSpPr/>
          <p:nvPr/>
        </p:nvGrpSpPr>
        <p:grpSpPr>
          <a:xfrm>
            <a:off x="5151808" y="5271133"/>
            <a:ext cx="274320" cy="209951"/>
            <a:chOff x="5115238" y="3067175"/>
            <a:chExt cx="274320" cy="209951"/>
          </a:xfrm>
        </p:grpSpPr>
        <p:cxnSp>
          <p:nvCxnSpPr>
            <p:cNvPr id="13" name="Straight Connector 12">
              <a:extLst>
                <a:ext uri="{FF2B5EF4-FFF2-40B4-BE49-F238E27FC236}">
                  <a16:creationId xmlns:a16="http://schemas.microsoft.com/office/drawing/2014/main" id="{FF8FB3BE-1A43-4045-9ADB-482447E8F4CC}"/>
                </a:ext>
              </a:extLst>
            </p:cNvPr>
            <p:cNvCxnSpPr/>
            <p:nvPr/>
          </p:nvCxnSpPr>
          <p:spPr>
            <a:xfrm>
              <a:off x="5115238" y="3174138"/>
              <a:ext cx="274320" cy="0"/>
            </a:xfrm>
            <a:prstGeom prst="line">
              <a:avLst/>
            </a:prstGeom>
            <a:solidFill>
              <a:schemeClr val="tx1">
                <a:lumMod val="65000"/>
                <a:lumOff val="35000"/>
              </a:schemeClr>
            </a:solidFill>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30868C1-AC16-4941-9523-FC2C3FFD9810}"/>
                </a:ext>
              </a:extLst>
            </p:cNvPr>
            <p:cNvSpPr/>
            <p:nvPr/>
          </p:nvSpPr>
          <p:spPr>
            <a:xfrm>
              <a:off x="5229538" y="3067175"/>
              <a:ext cx="45720" cy="4572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1B4EE59-7753-4590-9DBA-406699DE9C84}"/>
                </a:ext>
              </a:extLst>
            </p:cNvPr>
            <p:cNvSpPr/>
            <p:nvPr/>
          </p:nvSpPr>
          <p:spPr>
            <a:xfrm>
              <a:off x="5229538" y="3231406"/>
              <a:ext cx="45720" cy="4572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descr="Graphic showing the front of the hinge and the back of the tree relationship.">
            <a:extLst>
              <a:ext uri="{FF2B5EF4-FFF2-40B4-BE49-F238E27FC236}">
                <a16:creationId xmlns:a16="http://schemas.microsoft.com/office/drawing/2014/main" id="{59AB3FF3-2FD5-4DFF-AB8C-CA4F21786C86}"/>
              </a:ext>
            </a:extLst>
          </p:cNvPr>
          <p:cNvGrpSpPr/>
          <p:nvPr/>
        </p:nvGrpSpPr>
        <p:grpSpPr>
          <a:xfrm>
            <a:off x="6038760" y="1512989"/>
            <a:ext cx="2598163" cy="2331092"/>
            <a:chOff x="6038760" y="1512989"/>
            <a:chExt cx="2598163" cy="2331092"/>
          </a:xfrm>
        </p:grpSpPr>
        <p:pic>
          <p:nvPicPr>
            <p:cNvPr id="7" name="Picture 6" descr="A picture containing tennis, racket, athletic game, sport&#10;&#10;Description automatically generated">
              <a:extLst>
                <a:ext uri="{FF2B5EF4-FFF2-40B4-BE49-F238E27FC236}">
                  <a16:creationId xmlns:a16="http://schemas.microsoft.com/office/drawing/2014/main" id="{34CC67F7-94DC-4BF6-9E8C-F8BF30874CB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81253" y="1512989"/>
              <a:ext cx="2355670" cy="2331092"/>
            </a:xfrm>
            <a:prstGeom prst="rect">
              <a:avLst/>
            </a:prstGeom>
          </p:spPr>
        </p:pic>
        <p:sp>
          <p:nvSpPr>
            <p:cNvPr id="31" name="Rectangle 30">
              <a:extLst>
                <a:ext uri="{FF2B5EF4-FFF2-40B4-BE49-F238E27FC236}">
                  <a16:creationId xmlns:a16="http://schemas.microsoft.com/office/drawing/2014/main" id="{AD5802E5-7916-417B-9528-D21BF5009B66}"/>
                </a:ext>
              </a:extLst>
            </p:cNvPr>
            <p:cNvSpPr/>
            <p:nvPr/>
          </p:nvSpPr>
          <p:spPr>
            <a:xfrm rot="16200000">
              <a:off x="7027247" y="2536993"/>
              <a:ext cx="1824359" cy="310896"/>
            </a:xfrm>
            <a:prstGeom prst="rect">
              <a:avLst/>
            </a:prstGeom>
            <a:no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spc="0" normalizeH="0" noProof="0" dirty="0">
                  <a:ln>
                    <a:noFill/>
                  </a:ln>
                  <a:solidFill>
                    <a:prstClr val="black"/>
                  </a:solidFill>
                  <a:effectLst/>
                  <a:uLnTx/>
                  <a:uFillTx/>
                  <a:latin typeface="Calibri" panose="020F0502020204030204"/>
                  <a:ea typeface="+mn-ea"/>
                  <a:cs typeface="+mn-cs"/>
                </a:rPr>
                <a:t>Front         of hinge</a:t>
              </a:r>
            </a:p>
          </p:txBody>
        </p:sp>
        <p:sp>
          <p:nvSpPr>
            <p:cNvPr id="33" name="Rectangle 32">
              <a:extLst>
                <a:ext uri="{FF2B5EF4-FFF2-40B4-BE49-F238E27FC236}">
                  <a16:creationId xmlns:a16="http://schemas.microsoft.com/office/drawing/2014/main" id="{220E28F0-F478-4A35-8725-345B51D35384}"/>
                </a:ext>
              </a:extLst>
            </p:cNvPr>
            <p:cNvSpPr/>
            <p:nvPr/>
          </p:nvSpPr>
          <p:spPr>
            <a:xfrm rot="16200000">
              <a:off x="5643571" y="2523085"/>
              <a:ext cx="1101273" cy="310896"/>
            </a:xfrm>
            <a:prstGeom prst="rect">
              <a:avLst/>
            </a:prstGeom>
            <a:no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spc="0" normalizeH="0" noProof="0" dirty="0">
                  <a:ln>
                    <a:noFill/>
                  </a:ln>
                  <a:solidFill>
                    <a:prstClr val="black"/>
                  </a:solidFill>
                  <a:effectLst/>
                  <a:uLnTx/>
                  <a:uFillTx/>
                  <a:latin typeface="Calibri" panose="020F0502020204030204"/>
                  <a:ea typeface="+mn-ea"/>
                  <a:cs typeface="+mn-cs"/>
                </a:rPr>
                <a:t>Back of tree</a:t>
              </a:r>
            </a:p>
          </p:txBody>
        </p:sp>
      </p:grpSp>
      <p:grpSp>
        <p:nvGrpSpPr>
          <p:cNvPr id="19" name="Group 18">
            <a:extLst>
              <a:ext uri="{FF2B5EF4-FFF2-40B4-BE49-F238E27FC236}">
                <a16:creationId xmlns:a16="http://schemas.microsoft.com/office/drawing/2014/main" id="{AEB7F8B7-F56A-4328-9816-B3E95D0857CC}"/>
              </a:ext>
              <a:ext uri="{C183D7F6-B498-43B3-948B-1728B52AA6E4}">
                <adec:decorative xmlns:adec="http://schemas.microsoft.com/office/drawing/2017/decorative" val="1"/>
              </a:ext>
            </a:extLst>
          </p:cNvPr>
          <p:cNvGrpSpPr/>
          <p:nvPr/>
        </p:nvGrpSpPr>
        <p:grpSpPr>
          <a:xfrm>
            <a:off x="6436542" y="2534193"/>
            <a:ext cx="1596477" cy="430496"/>
            <a:chOff x="6436542" y="2534193"/>
            <a:chExt cx="1596477" cy="430496"/>
          </a:xfrm>
        </p:grpSpPr>
        <p:sp>
          <p:nvSpPr>
            <p:cNvPr id="16" name="Arrow: Left-Right 15">
              <a:extLst>
                <a:ext uri="{FF2B5EF4-FFF2-40B4-BE49-F238E27FC236}">
                  <a16:creationId xmlns:a16="http://schemas.microsoft.com/office/drawing/2014/main" id="{2DC7E920-8FE7-4355-8124-39C385C60EE3}"/>
                </a:ext>
              </a:extLst>
            </p:cNvPr>
            <p:cNvSpPr/>
            <p:nvPr/>
          </p:nvSpPr>
          <p:spPr>
            <a:xfrm>
              <a:off x="6436542" y="2534193"/>
              <a:ext cx="1596477" cy="430496"/>
            </a:xfrm>
            <a:prstGeom prst="leftRightArrow">
              <a:avLst/>
            </a:prstGeom>
            <a:solidFill>
              <a:schemeClr val="accent6">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4D0BA40B-1EDA-417E-AF25-5FD159E92B3B}"/>
                </a:ext>
              </a:extLst>
            </p:cNvPr>
            <p:cNvSpPr/>
            <p:nvPr/>
          </p:nvSpPr>
          <p:spPr>
            <a:xfrm>
              <a:off x="6673122" y="2581738"/>
              <a:ext cx="1101273" cy="310896"/>
            </a:xfrm>
            <a:prstGeom prst="rect">
              <a:avLst/>
            </a:prstGeom>
            <a:no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spc="0" normalizeH="0" noProof="0" dirty="0">
                  <a:ln>
                    <a:noFill/>
                  </a:ln>
                  <a:solidFill>
                    <a:prstClr val="white"/>
                  </a:solidFill>
                  <a:effectLst/>
                  <a:uLnTx/>
                  <a:uFillTx/>
                  <a:latin typeface="Calibri" panose="020F0502020204030204"/>
                  <a:ea typeface="+mn-ea"/>
                  <a:cs typeface="+mn-cs"/>
                </a:rPr>
                <a:t>Inches</a:t>
              </a:r>
            </a:p>
          </p:txBody>
        </p:sp>
      </p:grpSp>
    </p:spTree>
    <p:custDataLst>
      <p:tags r:id="rId1"/>
    </p:custDataLst>
    <p:extLst>
      <p:ext uri="{BB962C8B-B14F-4D97-AF65-F5344CB8AC3E}">
        <p14:creationId xmlns:p14="http://schemas.microsoft.com/office/powerpoint/2010/main" val="390758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57C8DD-1AEB-40D8-BA1F-A9069E2CC58A}"/>
              </a:ext>
            </a:extLst>
          </p:cNvPr>
          <p:cNvSpPr>
            <a:spLocks noGrp="1"/>
          </p:cNvSpPr>
          <p:nvPr>
            <p:ph type="title"/>
          </p:nvPr>
        </p:nvSpPr>
        <p:spPr/>
        <p:txBody>
          <a:bodyPr/>
          <a:lstStyle/>
          <a:p>
            <a:r>
              <a:rPr lang="en-US" dirty="0"/>
              <a:t>Calculation Exercises</a:t>
            </a:r>
            <a:r>
              <a:rPr lang="en-US" baseline="-25000" dirty="0"/>
              <a:t>3</a:t>
            </a:r>
            <a:endParaRPr lang="en-US" dirty="0"/>
          </a:p>
        </p:txBody>
      </p:sp>
      <p:sp>
        <p:nvSpPr>
          <p:cNvPr id="20" name="Slide Number Placeholder 5">
            <a:extLst>
              <a:ext uri="{FF2B5EF4-FFF2-40B4-BE49-F238E27FC236}">
                <a16:creationId xmlns:a16="http://schemas.microsoft.com/office/drawing/2014/main" id="{6CB9135D-6943-45B9-8006-E4F18D52A6E9}"/>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33</a:t>
            </a:fld>
            <a:endParaRPr lang="en-US" dirty="0"/>
          </a:p>
        </p:txBody>
      </p:sp>
      <p:sp>
        <p:nvSpPr>
          <p:cNvPr id="42" name="Content Placeholder 4">
            <a:extLst>
              <a:ext uri="{FF2B5EF4-FFF2-40B4-BE49-F238E27FC236}">
                <a16:creationId xmlns:a16="http://schemas.microsoft.com/office/drawing/2014/main" id="{03660246-D5B3-4E6E-BF5C-68D02661DBC4}"/>
              </a:ext>
            </a:extLst>
          </p:cNvPr>
          <p:cNvSpPr txBox="1">
            <a:spLocks/>
          </p:cNvSpPr>
          <p:nvPr/>
        </p:nvSpPr>
        <p:spPr>
          <a:xfrm>
            <a:off x="270913" y="1809742"/>
            <a:ext cx="5598279" cy="1589253"/>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4C7826"/>
              </a:buClr>
              <a:buSzPct val="80000"/>
              <a:buFont typeface="Wingdings" panose="05000000000000000000" pitchFamily="2" charset="2"/>
              <a:buChar char="q"/>
              <a:defRPr lang="en-US" sz="2400" kern="120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7826"/>
              </a:buClr>
              <a:buSzPct val="120000"/>
              <a:buFont typeface="Wingdings" panose="05000000000000000000" pitchFamily="2" charset="2"/>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0000"/>
              </a:lnSpc>
              <a:spcBef>
                <a:spcPts val="500"/>
              </a:spcBef>
              <a:buClr>
                <a:srgbClr val="4C7826"/>
              </a:buClr>
              <a:buSzPct val="120000"/>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96975" indent="-174625" algn="l" defTabSz="914400" rtl="0" eaLnBrk="1" latinLnBrk="0" hangingPunct="1">
              <a:lnSpc>
                <a:spcPct val="90000"/>
              </a:lnSpc>
              <a:spcBef>
                <a:spcPts val="500"/>
              </a:spcBef>
              <a:buClr>
                <a:srgbClr val="4C7826"/>
              </a:buClr>
              <a:buSzPct val="80000"/>
              <a:buFont typeface="Courier New" panose="02070309020205020404" pitchFamily="49" charset="0"/>
              <a:buChar char="o"/>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425575" indent="-174625" algn="l" defTabSz="914400" rtl="0" eaLnBrk="1" latinLnBrk="0" hangingPunct="1">
              <a:lnSpc>
                <a:spcPct val="90000"/>
              </a:lnSpc>
              <a:spcBef>
                <a:spcPts val="500"/>
              </a:spcBef>
              <a:buClr>
                <a:srgbClr val="4C7826"/>
              </a:buClr>
              <a:buSzPct val="75000"/>
              <a:buFont typeface="Calibri" panose="020F050202020403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2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Example 3</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200"/>
              </a:spcBef>
              <a:spcAft>
                <a:spcPts val="200"/>
              </a:spcAft>
              <a:buFont typeface="Wingdings" panose="05000000000000000000" pitchFamily="2" charset="2"/>
              <a:buNone/>
            </a:pPr>
            <a:r>
              <a:rPr lang="en-US" sz="2400" b="0" dirty="0">
                <a:effectLst/>
                <a:latin typeface="Calibri" panose="020F0502020204030204" pitchFamily="34" charset="0"/>
                <a:ea typeface="Calibri" panose="020F0502020204030204" pitchFamily="34" charset="0"/>
                <a:cs typeface="Times New Roman" panose="02020603050405020304" pitchFamily="18" charset="0"/>
              </a:rPr>
              <a:t>How much forward movement will result from </a:t>
            </a:r>
            <a:r>
              <a:rPr lang="en-US" sz="2400" dirty="0">
                <a:effectLst/>
                <a:latin typeface="Calibri" panose="020F0502020204030204" pitchFamily="34" charset="0"/>
                <a:ea typeface="Calibri" panose="020F0502020204030204" pitchFamily="34" charset="0"/>
                <a:cs typeface="Times New Roman" panose="02020603050405020304" pitchFamily="18" charset="0"/>
              </a:rPr>
              <a:t>1.5 inches of lift in a tree with 42 segments? </a:t>
            </a:r>
          </a:p>
          <a:p>
            <a:pPr marL="0" marR="0" lvl="0" indent="0" algn="l" defTabSz="914400" rtl="0" eaLnBrk="1" fontAlgn="auto" latinLnBrk="0" hangingPunct="1">
              <a:lnSpc>
                <a:spcPct val="90000"/>
              </a:lnSpc>
              <a:spcBef>
                <a:spcPts val="1000"/>
              </a:spcBef>
              <a:spcAft>
                <a:spcPts val="0"/>
              </a:spcAft>
              <a:buClr>
                <a:srgbClr val="4C7826"/>
              </a:buClr>
              <a:buSzPct val="80000"/>
              <a:buFont typeface="Wingdings" panose="05000000000000000000" pitchFamily="2" charset="2"/>
              <a:buNone/>
              <a:tabLst/>
              <a:defRPr/>
            </a:pPr>
            <a:endParaRPr kumimoji="0" lang="en-US" sz="2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43" name="Content Placeholder 5">
            <a:extLst>
              <a:ext uri="{FF2B5EF4-FFF2-40B4-BE49-F238E27FC236}">
                <a16:creationId xmlns:a16="http://schemas.microsoft.com/office/drawing/2014/main" id="{E01D4EF6-A399-47D0-82BE-B96EC2F69C88}"/>
              </a:ext>
            </a:extLst>
          </p:cNvPr>
          <p:cNvSpPr txBox="1">
            <a:spLocks/>
          </p:cNvSpPr>
          <p:nvPr/>
        </p:nvSpPr>
        <p:spPr>
          <a:xfrm>
            <a:off x="270913" y="3775548"/>
            <a:ext cx="5194664" cy="475554"/>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4C7826"/>
              </a:buClr>
              <a:buSzPct val="80000"/>
              <a:buFont typeface="Wingdings" panose="05000000000000000000" pitchFamily="2" charset="2"/>
              <a:buChar char="q"/>
              <a:defRPr lang="en-US" sz="2400" kern="1200" dirty="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C7826"/>
              </a:buClr>
              <a:buSzPct val="120000"/>
              <a:buFont typeface="Wingdings" panose="05000000000000000000" pitchFamily="2" charset="2"/>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0000"/>
              </a:lnSpc>
              <a:spcBef>
                <a:spcPts val="500"/>
              </a:spcBef>
              <a:buClr>
                <a:srgbClr val="4C7826"/>
              </a:buClr>
              <a:buSzPct val="120000"/>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96975" indent="-174625" algn="l" defTabSz="914400" rtl="0" eaLnBrk="1" latinLnBrk="0" hangingPunct="1">
              <a:lnSpc>
                <a:spcPct val="90000"/>
              </a:lnSpc>
              <a:spcBef>
                <a:spcPts val="500"/>
              </a:spcBef>
              <a:buClr>
                <a:srgbClr val="4C7826"/>
              </a:buClr>
              <a:buSzPct val="80000"/>
              <a:buFont typeface="Courier New" panose="02070309020205020404" pitchFamily="49" charset="0"/>
              <a:buChar char="o"/>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425575" indent="-174625" algn="l" defTabSz="914400" rtl="0" eaLnBrk="1" latinLnBrk="0" hangingPunct="1">
              <a:lnSpc>
                <a:spcPct val="90000"/>
              </a:lnSpc>
              <a:spcBef>
                <a:spcPts val="500"/>
              </a:spcBef>
              <a:buClr>
                <a:srgbClr val="4C7826"/>
              </a:buClr>
              <a:buSzPct val="75000"/>
              <a:buFont typeface="Calibri" panose="020F050202020403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C7826"/>
              </a:buClr>
              <a:buSzPct val="80000"/>
              <a:buFont typeface="Wingdings" panose="05000000000000000000" pitchFamily="2" charset="2"/>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Calculate</a:t>
            </a:r>
            <a:endParaRPr kumimoji="0" lang="en-US" sz="2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6" name="Content Placeholder 5">
            <a:extLst>
              <a:ext uri="{FF2B5EF4-FFF2-40B4-BE49-F238E27FC236}">
                <a16:creationId xmlns:a16="http://schemas.microsoft.com/office/drawing/2014/main" id="{D8C82C77-C861-4E94-B544-CAB7B257A371}"/>
              </a:ext>
            </a:extLst>
          </p:cNvPr>
          <p:cNvSpPr>
            <a:spLocks noGrp="1"/>
          </p:cNvSpPr>
          <p:nvPr>
            <p:ph sz="half" idx="2"/>
          </p:nvPr>
        </p:nvSpPr>
        <p:spPr>
          <a:xfrm>
            <a:off x="530826" y="4253631"/>
            <a:ext cx="7974545" cy="1914167"/>
          </a:xfrm>
        </p:spPr>
        <p:txBody>
          <a:bodyPr>
            <a:noAutofit/>
          </a:bodyPr>
          <a:lstStyle/>
          <a:p>
            <a:r>
              <a:rPr lang="en-US" dirty="0"/>
              <a:t>Inches of lift x number of segments = </a:t>
            </a:r>
          </a:p>
          <a:p>
            <a:pPr marL="0" indent="0">
              <a:buNone/>
            </a:pPr>
            <a:r>
              <a:rPr lang="en-US" dirty="0"/>
              <a:t>    inches of forward motion</a:t>
            </a:r>
          </a:p>
          <a:p>
            <a:r>
              <a:rPr lang="en-US" dirty="0"/>
              <a:t>Inches of forward motion      12 inches = </a:t>
            </a:r>
          </a:p>
          <a:p>
            <a:pPr marL="0" indent="0">
              <a:buNone/>
            </a:pPr>
            <a:r>
              <a:rPr lang="en-US" dirty="0"/>
              <a:t>    feet of forward motion</a:t>
            </a:r>
          </a:p>
        </p:txBody>
      </p:sp>
      <p:grpSp>
        <p:nvGrpSpPr>
          <p:cNvPr id="29" name="Group 28" descr="Division symbol">
            <a:extLst>
              <a:ext uri="{FF2B5EF4-FFF2-40B4-BE49-F238E27FC236}">
                <a16:creationId xmlns:a16="http://schemas.microsoft.com/office/drawing/2014/main" id="{1D812C34-5DC0-4C01-ABC1-E5537BCC1DAD}"/>
              </a:ext>
            </a:extLst>
          </p:cNvPr>
          <p:cNvGrpSpPr/>
          <p:nvPr/>
        </p:nvGrpSpPr>
        <p:grpSpPr>
          <a:xfrm>
            <a:off x="4434840" y="5275563"/>
            <a:ext cx="274320" cy="209951"/>
            <a:chOff x="5115238" y="3067175"/>
            <a:chExt cx="274320" cy="209951"/>
          </a:xfrm>
        </p:grpSpPr>
        <p:cxnSp>
          <p:nvCxnSpPr>
            <p:cNvPr id="13" name="Straight Connector 12">
              <a:extLst>
                <a:ext uri="{FF2B5EF4-FFF2-40B4-BE49-F238E27FC236}">
                  <a16:creationId xmlns:a16="http://schemas.microsoft.com/office/drawing/2014/main" id="{FF8FB3BE-1A43-4045-9ADB-482447E8F4CC}"/>
                </a:ext>
              </a:extLst>
            </p:cNvPr>
            <p:cNvCxnSpPr/>
            <p:nvPr/>
          </p:nvCxnSpPr>
          <p:spPr>
            <a:xfrm>
              <a:off x="5115238" y="3174138"/>
              <a:ext cx="274320" cy="0"/>
            </a:xfrm>
            <a:prstGeom prst="line">
              <a:avLst/>
            </a:prstGeom>
            <a:solidFill>
              <a:schemeClr val="tx1">
                <a:lumMod val="65000"/>
                <a:lumOff val="35000"/>
              </a:schemeClr>
            </a:solidFill>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30868C1-AC16-4941-9523-FC2C3FFD9810}"/>
                </a:ext>
              </a:extLst>
            </p:cNvPr>
            <p:cNvSpPr/>
            <p:nvPr/>
          </p:nvSpPr>
          <p:spPr>
            <a:xfrm>
              <a:off x="5229538" y="3067175"/>
              <a:ext cx="45720" cy="4572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1B4EE59-7753-4590-9DBA-406699DE9C84}"/>
                </a:ext>
              </a:extLst>
            </p:cNvPr>
            <p:cNvSpPr/>
            <p:nvPr/>
          </p:nvSpPr>
          <p:spPr>
            <a:xfrm>
              <a:off x="5229538" y="3231406"/>
              <a:ext cx="45720" cy="4572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descr="Graphic showing the front of the hinge and the back of the tree relationship.">
            <a:extLst>
              <a:ext uri="{FF2B5EF4-FFF2-40B4-BE49-F238E27FC236}">
                <a16:creationId xmlns:a16="http://schemas.microsoft.com/office/drawing/2014/main" id="{59AB3FF3-2FD5-4DFF-AB8C-CA4F21786C86}"/>
              </a:ext>
            </a:extLst>
          </p:cNvPr>
          <p:cNvGrpSpPr/>
          <p:nvPr/>
        </p:nvGrpSpPr>
        <p:grpSpPr>
          <a:xfrm>
            <a:off x="6038760" y="1512989"/>
            <a:ext cx="2598163" cy="2331092"/>
            <a:chOff x="6038760" y="1512989"/>
            <a:chExt cx="2598163" cy="2331092"/>
          </a:xfrm>
        </p:grpSpPr>
        <p:pic>
          <p:nvPicPr>
            <p:cNvPr id="7" name="Picture 6" descr="A picture containing tennis, racket, athletic game, sport&#10;&#10;Description automatically generated">
              <a:extLst>
                <a:ext uri="{FF2B5EF4-FFF2-40B4-BE49-F238E27FC236}">
                  <a16:creationId xmlns:a16="http://schemas.microsoft.com/office/drawing/2014/main" id="{34CC67F7-94DC-4BF6-9E8C-F8BF30874CB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81253" y="1512989"/>
              <a:ext cx="2355670" cy="2331092"/>
            </a:xfrm>
            <a:prstGeom prst="rect">
              <a:avLst/>
            </a:prstGeom>
          </p:spPr>
        </p:pic>
        <p:sp>
          <p:nvSpPr>
            <p:cNvPr id="31" name="Rectangle 30">
              <a:extLst>
                <a:ext uri="{FF2B5EF4-FFF2-40B4-BE49-F238E27FC236}">
                  <a16:creationId xmlns:a16="http://schemas.microsoft.com/office/drawing/2014/main" id="{AD5802E5-7916-417B-9528-D21BF5009B66}"/>
                </a:ext>
              </a:extLst>
            </p:cNvPr>
            <p:cNvSpPr/>
            <p:nvPr/>
          </p:nvSpPr>
          <p:spPr>
            <a:xfrm rot="16200000">
              <a:off x="7027247" y="2536993"/>
              <a:ext cx="1824359" cy="310896"/>
            </a:xfrm>
            <a:prstGeom prst="rect">
              <a:avLst/>
            </a:prstGeom>
            <a:no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spc="0" normalizeH="0" noProof="0" dirty="0">
                  <a:ln>
                    <a:noFill/>
                  </a:ln>
                  <a:solidFill>
                    <a:prstClr val="black"/>
                  </a:solidFill>
                  <a:effectLst/>
                  <a:uLnTx/>
                  <a:uFillTx/>
                  <a:latin typeface="Calibri" panose="020F0502020204030204"/>
                  <a:ea typeface="+mn-ea"/>
                  <a:cs typeface="+mn-cs"/>
                </a:rPr>
                <a:t>Front         of hinge</a:t>
              </a:r>
            </a:p>
          </p:txBody>
        </p:sp>
        <p:sp>
          <p:nvSpPr>
            <p:cNvPr id="33" name="Rectangle 32">
              <a:extLst>
                <a:ext uri="{FF2B5EF4-FFF2-40B4-BE49-F238E27FC236}">
                  <a16:creationId xmlns:a16="http://schemas.microsoft.com/office/drawing/2014/main" id="{220E28F0-F478-4A35-8725-345B51D35384}"/>
                </a:ext>
              </a:extLst>
            </p:cNvPr>
            <p:cNvSpPr/>
            <p:nvPr/>
          </p:nvSpPr>
          <p:spPr>
            <a:xfrm rot="16200000">
              <a:off x="5643571" y="2523085"/>
              <a:ext cx="1101273" cy="310896"/>
            </a:xfrm>
            <a:prstGeom prst="rect">
              <a:avLst/>
            </a:prstGeom>
            <a:no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spc="0" normalizeH="0" noProof="0" dirty="0">
                  <a:ln>
                    <a:noFill/>
                  </a:ln>
                  <a:solidFill>
                    <a:prstClr val="black"/>
                  </a:solidFill>
                  <a:effectLst/>
                  <a:uLnTx/>
                  <a:uFillTx/>
                  <a:latin typeface="Calibri" panose="020F0502020204030204"/>
                  <a:ea typeface="+mn-ea"/>
                  <a:cs typeface="+mn-cs"/>
                </a:rPr>
                <a:t>Back of tree</a:t>
              </a:r>
            </a:p>
          </p:txBody>
        </p:sp>
      </p:grpSp>
      <p:grpSp>
        <p:nvGrpSpPr>
          <p:cNvPr id="19" name="Group 18">
            <a:extLst>
              <a:ext uri="{FF2B5EF4-FFF2-40B4-BE49-F238E27FC236}">
                <a16:creationId xmlns:a16="http://schemas.microsoft.com/office/drawing/2014/main" id="{AEB7F8B7-F56A-4328-9816-B3E95D0857CC}"/>
              </a:ext>
              <a:ext uri="{C183D7F6-B498-43B3-948B-1728B52AA6E4}">
                <adec:decorative xmlns:adec="http://schemas.microsoft.com/office/drawing/2017/decorative" val="1"/>
              </a:ext>
            </a:extLst>
          </p:cNvPr>
          <p:cNvGrpSpPr/>
          <p:nvPr/>
        </p:nvGrpSpPr>
        <p:grpSpPr>
          <a:xfrm>
            <a:off x="6436542" y="2534193"/>
            <a:ext cx="1596477" cy="430496"/>
            <a:chOff x="6436542" y="2534193"/>
            <a:chExt cx="1596477" cy="430496"/>
          </a:xfrm>
        </p:grpSpPr>
        <p:sp>
          <p:nvSpPr>
            <p:cNvPr id="16" name="Arrow: Left-Right 15">
              <a:extLst>
                <a:ext uri="{FF2B5EF4-FFF2-40B4-BE49-F238E27FC236}">
                  <a16:creationId xmlns:a16="http://schemas.microsoft.com/office/drawing/2014/main" id="{2DC7E920-8FE7-4355-8124-39C385C60EE3}"/>
                </a:ext>
              </a:extLst>
            </p:cNvPr>
            <p:cNvSpPr/>
            <p:nvPr/>
          </p:nvSpPr>
          <p:spPr>
            <a:xfrm>
              <a:off x="6436542" y="2534193"/>
              <a:ext cx="1596477" cy="430496"/>
            </a:xfrm>
            <a:prstGeom prst="leftRightArrow">
              <a:avLst/>
            </a:prstGeom>
            <a:solidFill>
              <a:schemeClr val="accent6">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4D0BA40B-1EDA-417E-AF25-5FD159E92B3B}"/>
                </a:ext>
              </a:extLst>
            </p:cNvPr>
            <p:cNvSpPr/>
            <p:nvPr/>
          </p:nvSpPr>
          <p:spPr>
            <a:xfrm>
              <a:off x="6673122" y="2581738"/>
              <a:ext cx="1101273" cy="310896"/>
            </a:xfrm>
            <a:prstGeom prst="rect">
              <a:avLst/>
            </a:prstGeom>
            <a:noFill/>
            <a:ln>
              <a:noFill/>
            </a:ln>
          </p:spPr>
          <p:style>
            <a:lnRef idx="0">
              <a:scrgbClr r="0" g="0" b="0"/>
            </a:lnRef>
            <a:fillRef idx="0">
              <a:scrgbClr r="0" g="0" b="0"/>
            </a:fillRef>
            <a:effectRef idx="0">
              <a:scrgbClr r="0" g="0" b="0"/>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spc="0" normalizeH="0" noProof="0" dirty="0">
                  <a:ln>
                    <a:noFill/>
                  </a:ln>
                  <a:solidFill>
                    <a:prstClr val="white"/>
                  </a:solidFill>
                  <a:effectLst/>
                  <a:uLnTx/>
                  <a:uFillTx/>
                  <a:latin typeface="Calibri" panose="020F0502020204030204"/>
                  <a:ea typeface="+mn-ea"/>
                  <a:cs typeface="+mn-cs"/>
                </a:rPr>
                <a:t>Inches</a:t>
              </a:r>
            </a:p>
          </p:txBody>
        </p:sp>
      </p:grpSp>
    </p:spTree>
    <p:custDataLst>
      <p:tags r:id="rId1"/>
    </p:custDataLst>
    <p:extLst>
      <p:ext uri="{BB962C8B-B14F-4D97-AF65-F5344CB8AC3E}">
        <p14:creationId xmlns:p14="http://schemas.microsoft.com/office/powerpoint/2010/main" val="25053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BD10-4F4E-414B-A108-02D5E6923625}"/>
              </a:ext>
            </a:extLst>
          </p:cNvPr>
          <p:cNvSpPr>
            <a:spLocks noGrp="1"/>
          </p:cNvSpPr>
          <p:nvPr>
            <p:ph type="title"/>
          </p:nvPr>
        </p:nvSpPr>
        <p:spPr>
          <a:xfrm>
            <a:off x="281576" y="1018002"/>
            <a:ext cx="3221150" cy="516617"/>
          </a:xfrm>
        </p:spPr>
        <p:txBody>
          <a:bodyPr/>
          <a:lstStyle/>
          <a:p>
            <a:r>
              <a:rPr lang="en-US" dirty="0"/>
              <a:t>Using Charts</a:t>
            </a:r>
            <a:r>
              <a:rPr lang="en-US" baseline="-25000" dirty="0"/>
              <a:t>1</a:t>
            </a:r>
            <a:endParaRPr lang="en-US" dirty="0"/>
          </a:p>
        </p:txBody>
      </p:sp>
      <p:sp>
        <p:nvSpPr>
          <p:cNvPr id="5" name="Slide Number Placeholder 5">
            <a:extLst>
              <a:ext uri="{FF2B5EF4-FFF2-40B4-BE49-F238E27FC236}">
                <a16:creationId xmlns:a16="http://schemas.microsoft.com/office/drawing/2014/main" id="{B779F82E-9C2D-4387-8BCE-CE0D7DC1A56B}"/>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0A95282-9A55-4447-A44E-069E66CB3BD5}"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902B108E-9DEA-4020-92FA-75BA21590F71}"/>
              </a:ext>
            </a:extLst>
          </p:cNvPr>
          <p:cNvSpPr txBox="1"/>
          <p:nvPr/>
        </p:nvSpPr>
        <p:spPr>
          <a:xfrm>
            <a:off x="2142927" y="2328342"/>
            <a:ext cx="4998611"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Segment length in inches</a:t>
            </a:r>
          </a:p>
        </p:txBody>
      </p:sp>
      <p:sp>
        <p:nvSpPr>
          <p:cNvPr id="16" name="TextBox 15">
            <a:extLst>
              <a:ext uri="{FF2B5EF4-FFF2-40B4-BE49-F238E27FC236}">
                <a16:creationId xmlns:a16="http://schemas.microsoft.com/office/drawing/2014/main" id="{5034D12F-42F3-401E-A72D-B7C7914430D6}"/>
              </a:ext>
            </a:extLst>
          </p:cNvPr>
          <p:cNvSpPr txBox="1"/>
          <p:nvPr/>
        </p:nvSpPr>
        <p:spPr>
          <a:xfrm rot="16200000">
            <a:off x="-1323486" y="4250554"/>
            <a:ext cx="323782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Height in feet</a:t>
            </a:r>
          </a:p>
        </p:txBody>
      </p:sp>
      <p:sp>
        <p:nvSpPr>
          <p:cNvPr id="17" name="TextBox 16">
            <a:extLst>
              <a:ext uri="{FF2B5EF4-FFF2-40B4-BE49-F238E27FC236}">
                <a16:creationId xmlns:a16="http://schemas.microsoft.com/office/drawing/2014/main" id="{2813F049-7E13-4F04-9E33-D530DE9FB670}"/>
              </a:ext>
            </a:extLst>
          </p:cNvPr>
          <p:cNvSpPr txBox="1"/>
          <p:nvPr/>
        </p:nvSpPr>
        <p:spPr>
          <a:xfrm>
            <a:off x="1892151" y="1781881"/>
            <a:ext cx="550016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Number of Segments Chart</a:t>
            </a:r>
          </a:p>
        </p:txBody>
      </p:sp>
      <p:pic>
        <p:nvPicPr>
          <p:cNvPr id="3" name="Picture 2" descr="A chart detailing the number of segments in a tree using the length of one segment and the height of the tree.">
            <a:extLst>
              <a:ext uri="{FF2B5EF4-FFF2-40B4-BE49-F238E27FC236}">
                <a16:creationId xmlns:a16="http://schemas.microsoft.com/office/drawing/2014/main" id="{DF4B78B4-6F40-4341-A53F-950396F2BA6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8608" y="2613918"/>
            <a:ext cx="8765392" cy="3754854"/>
          </a:xfrm>
          <a:prstGeom prst="rect">
            <a:avLst/>
          </a:prstGeom>
        </p:spPr>
      </p:pic>
      <p:sp>
        <p:nvSpPr>
          <p:cNvPr id="4" name="Rectangle 3">
            <a:extLst>
              <a:ext uri="{FF2B5EF4-FFF2-40B4-BE49-F238E27FC236}">
                <a16:creationId xmlns:a16="http://schemas.microsoft.com/office/drawing/2014/main" id="{E7C9317A-2B59-4694-9E90-4CD970D74CB8}"/>
              </a:ext>
              <a:ext uri="{C183D7F6-B498-43B3-948B-1728B52AA6E4}">
                <adec:decorative xmlns:adec="http://schemas.microsoft.com/office/drawing/2017/decorative" val="1"/>
              </a:ext>
            </a:extLst>
          </p:cNvPr>
          <p:cNvSpPr/>
          <p:nvPr/>
        </p:nvSpPr>
        <p:spPr>
          <a:xfrm>
            <a:off x="4100052" y="2813248"/>
            <a:ext cx="589935" cy="11983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72C789-96B6-4917-894A-D2D95FE7BF1E}"/>
              </a:ext>
              <a:ext uri="{C183D7F6-B498-43B3-948B-1728B52AA6E4}">
                <adec:decorative xmlns:adec="http://schemas.microsoft.com/office/drawing/2017/decorative" val="1"/>
              </a:ext>
            </a:extLst>
          </p:cNvPr>
          <p:cNvSpPr/>
          <p:nvPr/>
        </p:nvSpPr>
        <p:spPr>
          <a:xfrm>
            <a:off x="582560" y="5494030"/>
            <a:ext cx="7027608" cy="1682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710D0E-55C2-44C1-AEB4-B0AFADD8CD1E}"/>
              </a:ext>
              <a:ext uri="{C183D7F6-B498-43B3-948B-1728B52AA6E4}">
                <adec:decorative xmlns:adec="http://schemas.microsoft.com/office/drawing/2017/decorative" val="1"/>
              </a:ext>
            </a:extLst>
          </p:cNvPr>
          <p:cNvSpPr/>
          <p:nvPr/>
        </p:nvSpPr>
        <p:spPr>
          <a:xfrm>
            <a:off x="582561" y="3843268"/>
            <a:ext cx="4107425" cy="1682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DCA85DA-EC9E-4EEF-B792-0FE1C0A1498B}"/>
              </a:ext>
              <a:ext uri="{C183D7F6-B498-43B3-948B-1728B52AA6E4}">
                <adec:decorative xmlns:adec="http://schemas.microsoft.com/office/drawing/2017/decorative" val="1"/>
              </a:ext>
            </a:extLst>
          </p:cNvPr>
          <p:cNvSpPr/>
          <p:nvPr/>
        </p:nvSpPr>
        <p:spPr>
          <a:xfrm>
            <a:off x="7020232" y="2813248"/>
            <a:ext cx="589935" cy="2849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C829AE6-189C-4B95-BD8D-5A8EE50DF24F}"/>
              </a:ext>
              <a:ext uri="{C183D7F6-B498-43B3-948B-1728B52AA6E4}">
                <adec:decorative xmlns:adec="http://schemas.microsoft.com/office/drawing/2017/decorative" val="1"/>
              </a:ext>
            </a:extLst>
          </p:cNvPr>
          <p:cNvSpPr/>
          <p:nvPr/>
        </p:nvSpPr>
        <p:spPr>
          <a:xfrm>
            <a:off x="5272548" y="2813247"/>
            <a:ext cx="589935" cy="17369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5A005D6-73E7-4905-8CFC-F8BB297A3549}"/>
              </a:ext>
              <a:ext uri="{C183D7F6-B498-43B3-948B-1728B52AA6E4}">
                <adec:decorative xmlns:adec="http://schemas.microsoft.com/office/drawing/2017/decorative" val="1"/>
              </a:ext>
            </a:extLst>
          </p:cNvPr>
          <p:cNvSpPr/>
          <p:nvPr/>
        </p:nvSpPr>
        <p:spPr>
          <a:xfrm>
            <a:off x="582560" y="4381934"/>
            <a:ext cx="5279923" cy="1682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3643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355761-6171-416E-8008-0C88FED143E7}"/>
              </a:ext>
            </a:extLst>
          </p:cNvPr>
          <p:cNvSpPr>
            <a:spLocks noGrp="1"/>
          </p:cNvSpPr>
          <p:nvPr>
            <p:ph type="title"/>
          </p:nvPr>
        </p:nvSpPr>
        <p:spPr/>
        <p:txBody>
          <a:bodyPr/>
          <a:lstStyle/>
          <a:p>
            <a:r>
              <a:rPr lang="en-US" dirty="0"/>
              <a:t>Using Charts</a:t>
            </a:r>
            <a:r>
              <a:rPr lang="en-US" baseline="-25000" dirty="0"/>
              <a:t>2</a:t>
            </a:r>
            <a:endParaRPr lang="en-US" dirty="0"/>
          </a:p>
        </p:txBody>
      </p:sp>
      <p:sp>
        <p:nvSpPr>
          <p:cNvPr id="5" name="Slide Number Placeholder 5">
            <a:extLst>
              <a:ext uri="{FF2B5EF4-FFF2-40B4-BE49-F238E27FC236}">
                <a16:creationId xmlns:a16="http://schemas.microsoft.com/office/drawing/2014/main" id="{B779F82E-9C2D-4387-8BCE-CE0D7DC1A56B}"/>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0A95282-9A55-4447-A44E-069E66CB3BD5}"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48EF1C33-7BB6-43DB-ABA7-D622775F7E6E}"/>
              </a:ext>
            </a:extLst>
          </p:cNvPr>
          <p:cNvSpPr txBox="1"/>
          <p:nvPr/>
        </p:nvSpPr>
        <p:spPr>
          <a:xfrm rot="16200000">
            <a:off x="-1191676" y="4159552"/>
            <a:ext cx="302961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Tree height in feet</a:t>
            </a:r>
          </a:p>
        </p:txBody>
      </p:sp>
      <p:sp>
        <p:nvSpPr>
          <p:cNvPr id="13" name="TextBox 12">
            <a:extLst>
              <a:ext uri="{FF2B5EF4-FFF2-40B4-BE49-F238E27FC236}">
                <a16:creationId xmlns:a16="http://schemas.microsoft.com/office/drawing/2014/main" id="{AA71117C-8439-4A91-AA5D-AABC745C57B9}"/>
              </a:ext>
            </a:extLst>
          </p:cNvPr>
          <p:cNvSpPr txBox="1"/>
          <p:nvPr/>
        </p:nvSpPr>
        <p:spPr>
          <a:xfrm>
            <a:off x="2255388" y="1532278"/>
            <a:ext cx="550016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Expected Movement Chart</a:t>
            </a:r>
          </a:p>
        </p:txBody>
      </p:sp>
      <p:sp>
        <p:nvSpPr>
          <p:cNvPr id="11" name="TextBox 10">
            <a:extLst>
              <a:ext uri="{FF2B5EF4-FFF2-40B4-BE49-F238E27FC236}">
                <a16:creationId xmlns:a16="http://schemas.microsoft.com/office/drawing/2014/main" id="{12A4792D-C7D8-4807-BD07-C5C89AF781DA}"/>
              </a:ext>
            </a:extLst>
          </p:cNvPr>
          <p:cNvSpPr txBox="1"/>
          <p:nvPr/>
        </p:nvSpPr>
        <p:spPr>
          <a:xfrm>
            <a:off x="2255388" y="1871944"/>
            <a:ext cx="5500161"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Tree diameter in inches</a:t>
            </a:r>
          </a:p>
        </p:txBody>
      </p:sp>
      <p:pic>
        <p:nvPicPr>
          <p:cNvPr id="9" name="Picture 8" descr="A chart detailing the amount of expected movement in a tree using the diameter of a tree and the height of the tree.">
            <a:extLst>
              <a:ext uri="{FF2B5EF4-FFF2-40B4-BE49-F238E27FC236}">
                <a16:creationId xmlns:a16="http://schemas.microsoft.com/office/drawing/2014/main" id="{9EDBBDBC-B091-4801-A6A0-EAAA6D3694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9793" y="2327764"/>
            <a:ext cx="8371131" cy="3909225"/>
          </a:xfrm>
          <a:prstGeom prst="rect">
            <a:avLst/>
          </a:prstGeom>
          <a:ln>
            <a:noFill/>
          </a:ln>
          <a:effectLst>
            <a:outerShdw blurRad="241300" dist="101600" dir="2700000" algn="tl" rotWithShape="0">
              <a:schemeClr val="tx1">
                <a:lumMod val="65000"/>
                <a:lumOff val="35000"/>
                <a:alpha val="65000"/>
              </a:schemeClr>
            </a:outerShdw>
          </a:effectLst>
        </p:spPr>
      </p:pic>
      <p:sp>
        <p:nvSpPr>
          <p:cNvPr id="14" name="Content Placeholder 2">
            <a:extLst>
              <a:ext uri="{FF2B5EF4-FFF2-40B4-BE49-F238E27FC236}">
                <a16:creationId xmlns:a16="http://schemas.microsoft.com/office/drawing/2014/main" id="{0B8DD6A4-AAD2-4784-888C-2439DCF84B0E}"/>
              </a:ext>
            </a:extLst>
          </p:cNvPr>
          <p:cNvSpPr>
            <a:spLocks noGrp="1"/>
          </p:cNvSpPr>
          <p:nvPr>
            <p:ph idx="1"/>
          </p:nvPr>
        </p:nvSpPr>
        <p:spPr>
          <a:xfrm>
            <a:off x="761458" y="6316014"/>
            <a:ext cx="8147800" cy="509592"/>
          </a:xfrm>
        </p:spPr>
        <p:txBody>
          <a:bodyPr>
            <a:noAutofit/>
          </a:bodyPr>
          <a:lstStyle/>
          <a:p>
            <a:pPr marL="0" indent="0" algn="ctr">
              <a:buNone/>
            </a:pPr>
            <a:r>
              <a:rPr lang="en-US" sz="2000" dirty="0">
                <a:latin typeface="+mn-lt"/>
              </a:rPr>
              <a:t>Feet of expected movement toward objective using one fully inserted wedge.</a:t>
            </a:r>
          </a:p>
        </p:txBody>
      </p:sp>
      <p:sp>
        <p:nvSpPr>
          <p:cNvPr id="6" name="Rectangle 5">
            <a:extLst>
              <a:ext uri="{FF2B5EF4-FFF2-40B4-BE49-F238E27FC236}">
                <a16:creationId xmlns:a16="http://schemas.microsoft.com/office/drawing/2014/main" id="{806D2947-F9F7-4504-A77C-90ECAA9BD3EF}"/>
              </a:ext>
              <a:ext uri="{C183D7F6-B498-43B3-948B-1728B52AA6E4}">
                <adec:decorative xmlns:adec="http://schemas.microsoft.com/office/drawing/2017/decorative" val="1"/>
              </a:ext>
            </a:extLst>
          </p:cNvPr>
          <p:cNvSpPr/>
          <p:nvPr/>
        </p:nvSpPr>
        <p:spPr>
          <a:xfrm>
            <a:off x="5855110" y="2381865"/>
            <a:ext cx="523567" cy="19762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67A460-E19F-4D70-80CE-058B7EFBDFD2}"/>
              </a:ext>
              <a:ext uri="{C183D7F6-B498-43B3-948B-1728B52AA6E4}">
                <adec:decorative xmlns:adec="http://schemas.microsoft.com/office/drawing/2017/decorative" val="1"/>
              </a:ext>
            </a:extLst>
          </p:cNvPr>
          <p:cNvSpPr/>
          <p:nvPr/>
        </p:nvSpPr>
        <p:spPr>
          <a:xfrm>
            <a:off x="691188" y="4195757"/>
            <a:ext cx="5674501" cy="173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5420F3F-ECCE-4320-BB55-65B9C7E76FF4}"/>
              </a:ext>
              <a:ext uri="{C183D7F6-B498-43B3-948B-1728B52AA6E4}">
                <adec:decorative xmlns:adec="http://schemas.microsoft.com/office/drawing/2017/decorative" val="1"/>
              </a:ext>
            </a:extLst>
          </p:cNvPr>
          <p:cNvSpPr/>
          <p:nvPr/>
        </p:nvSpPr>
        <p:spPr>
          <a:xfrm>
            <a:off x="691188" y="4807438"/>
            <a:ext cx="7238057" cy="173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BA5BCD3-647B-4B06-80A6-591395EA4116}"/>
              </a:ext>
              <a:ext uri="{C183D7F6-B498-43B3-948B-1728B52AA6E4}">
                <adec:decorative xmlns:adec="http://schemas.microsoft.com/office/drawing/2017/decorative" val="1"/>
              </a:ext>
            </a:extLst>
          </p:cNvPr>
          <p:cNvSpPr/>
          <p:nvPr/>
        </p:nvSpPr>
        <p:spPr>
          <a:xfrm>
            <a:off x="3288891" y="2368627"/>
            <a:ext cx="498006" cy="12416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BD02CB2-0958-4628-AD46-94F53449885B}"/>
              </a:ext>
              <a:ext uri="{C183D7F6-B498-43B3-948B-1728B52AA6E4}">
                <adec:decorative xmlns:adec="http://schemas.microsoft.com/office/drawing/2017/decorative" val="1"/>
              </a:ext>
            </a:extLst>
          </p:cNvPr>
          <p:cNvSpPr/>
          <p:nvPr/>
        </p:nvSpPr>
        <p:spPr>
          <a:xfrm>
            <a:off x="7405678" y="2381865"/>
            <a:ext cx="523567" cy="2606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467FA-E2B7-4C8E-A9B9-A2A00A25CF4A}"/>
              </a:ext>
              <a:ext uri="{C183D7F6-B498-43B3-948B-1728B52AA6E4}">
                <adec:decorative xmlns:adec="http://schemas.microsoft.com/office/drawing/2017/decorative" val="1"/>
              </a:ext>
            </a:extLst>
          </p:cNvPr>
          <p:cNvSpPr/>
          <p:nvPr/>
        </p:nvSpPr>
        <p:spPr>
          <a:xfrm>
            <a:off x="1204689" y="2381865"/>
            <a:ext cx="523567" cy="1228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F31FE2E-265F-4E1B-9B08-E0F630D05FEF}"/>
              </a:ext>
              <a:ext uri="{C183D7F6-B498-43B3-948B-1728B52AA6E4}">
                <adec:decorative xmlns:adec="http://schemas.microsoft.com/office/drawing/2017/decorative" val="1"/>
              </a:ext>
            </a:extLst>
          </p:cNvPr>
          <p:cNvSpPr/>
          <p:nvPr/>
        </p:nvSpPr>
        <p:spPr>
          <a:xfrm>
            <a:off x="695987" y="3429000"/>
            <a:ext cx="1020018" cy="1844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BDA87C3-7467-4A76-A62B-A21153253265}"/>
              </a:ext>
              <a:ext uri="{C183D7F6-B498-43B3-948B-1728B52AA6E4}">
                <adec:decorative xmlns:adec="http://schemas.microsoft.com/office/drawing/2017/decorative" val="1"/>
              </a:ext>
            </a:extLst>
          </p:cNvPr>
          <p:cNvSpPr/>
          <p:nvPr/>
        </p:nvSpPr>
        <p:spPr>
          <a:xfrm>
            <a:off x="691188" y="3437001"/>
            <a:ext cx="3095709" cy="1732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31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2" grpId="0" animBg="1"/>
      <p:bldP spid="12"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BD10-4F4E-414B-A108-02D5E6923625}"/>
              </a:ext>
            </a:extLst>
          </p:cNvPr>
          <p:cNvSpPr>
            <a:spLocks noGrp="1"/>
          </p:cNvSpPr>
          <p:nvPr>
            <p:ph type="title"/>
          </p:nvPr>
        </p:nvSpPr>
        <p:spPr/>
        <p:txBody>
          <a:bodyPr/>
          <a:lstStyle/>
          <a:p>
            <a:r>
              <a:rPr lang="en-US"/>
              <a:t>Segments Summary</a:t>
            </a:r>
          </a:p>
        </p:txBody>
      </p:sp>
      <p:sp>
        <p:nvSpPr>
          <p:cNvPr id="4" name="Content Placeholder 3">
            <a:extLst>
              <a:ext uri="{FF2B5EF4-FFF2-40B4-BE49-F238E27FC236}">
                <a16:creationId xmlns:a16="http://schemas.microsoft.com/office/drawing/2014/main" id="{C4946216-39E5-4F76-995C-0A718262B45D}"/>
              </a:ext>
            </a:extLst>
          </p:cNvPr>
          <p:cNvSpPr>
            <a:spLocks noGrp="1"/>
          </p:cNvSpPr>
          <p:nvPr>
            <p:ph idx="1"/>
          </p:nvPr>
        </p:nvSpPr>
        <p:spPr/>
        <p:txBody>
          <a:bodyPr/>
          <a:lstStyle/>
          <a:p>
            <a:pPr marL="457200" indent="-457200">
              <a:buSzPct val="100000"/>
              <a:buFont typeface="+mj-lt"/>
              <a:buAutoNum type="arabicPeriod"/>
            </a:pPr>
            <a:r>
              <a:rPr lang="en-US" dirty="0"/>
              <a:t>Calculate tree height in feet.</a:t>
            </a:r>
          </a:p>
          <a:p>
            <a:pPr marL="457200" indent="-457200">
              <a:buSzPct val="100000"/>
              <a:buFont typeface="+mj-lt"/>
              <a:buAutoNum type="arabicPeriod"/>
            </a:pPr>
            <a:r>
              <a:rPr lang="en-US" dirty="0"/>
              <a:t>Calculate back lean in feet.</a:t>
            </a:r>
          </a:p>
          <a:p>
            <a:pPr marL="914400" lvl="1" indent="-339725">
              <a:buSzPct val="100000"/>
              <a:buFont typeface="+mj-lt"/>
              <a:buAutoNum type="alphaLcPeriod"/>
            </a:pPr>
            <a:r>
              <a:rPr lang="en-US" dirty="0"/>
              <a:t>Measure length of the </a:t>
            </a:r>
            <a:r>
              <a:rPr lang="en-US" dirty="0" err="1"/>
              <a:t>backcut</a:t>
            </a:r>
            <a:r>
              <a:rPr lang="en-US" dirty="0"/>
              <a:t> plus the hinge in inches.</a:t>
            </a:r>
          </a:p>
          <a:p>
            <a:pPr marL="457200" indent="-457200">
              <a:buSzPct val="100000"/>
              <a:buFont typeface="+mj-lt"/>
              <a:buAutoNum type="arabicPeriod"/>
            </a:pPr>
            <a:r>
              <a:rPr lang="en-US" dirty="0"/>
              <a:t>Convert inches to feet.</a:t>
            </a:r>
          </a:p>
          <a:p>
            <a:pPr marL="457200" indent="-457200">
              <a:buSzPct val="100000"/>
              <a:buFont typeface="+mj-lt"/>
              <a:buAutoNum type="arabicPeriod"/>
            </a:pPr>
            <a:r>
              <a:rPr lang="en-US" dirty="0"/>
              <a:t>Calculate number of segments.</a:t>
            </a:r>
          </a:p>
          <a:p>
            <a:pPr marL="457200" indent="-457200">
              <a:buSzPct val="100000"/>
              <a:buFont typeface="+mj-lt"/>
              <a:buAutoNum type="arabicPeriod"/>
            </a:pPr>
            <a:r>
              <a:rPr lang="en-US"/>
              <a:t>Calculate </a:t>
            </a:r>
            <a:r>
              <a:rPr lang="en-US" dirty="0"/>
              <a:t>the forward movement expected with one wedge.</a:t>
            </a:r>
          </a:p>
          <a:p>
            <a:pPr marL="457200" indent="-457200">
              <a:buSzPct val="100000"/>
              <a:buFont typeface="+mj-lt"/>
              <a:buAutoNum type="arabicPeriod"/>
            </a:pPr>
            <a:r>
              <a:rPr lang="en-US" dirty="0"/>
              <a:t>Will you be able to overcome the lean with wedges alone? </a:t>
            </a:r>
          </a:p>
          <a:p>
            <a:pPr marL="914400" lvl="1" indent="-339725">
              <a:buSzPct val="100000"/>
              <a:buFont typeface="+mj-lt"/>
              <a:buAutoNum type="alphaLcPeriod"/>
            </a:pPr>
            <a:r>
              <a:rPr lang="en-US" b="1" dirty="0"/>
              <a:t>Yes: </a:t>
            </a:r>
            <a:r>
              <a:rPr lang="en-US" dirty="0"/>
              <a:t>Develop a wedging plan. </a:t>
            </a:r>
          </a:p>
          <a:p>
            <a:pPr marL="914400" lvl="1" indent="-339725">
              <a:buSzPct val="100000"/>
              <a:buFont typeface="+mj-lt"/>
              <a:buAutoNum type="alphaLcPeriod"/>
            </a:pPr>
            <a:r>
              <a:rPr lang="en-US" b="1" dirty="0"/>
              <a:t>No: </a:t>
            </a:r>
            <a:r>
              <a:rPr lang="en-US" dirty="0"/>
              <a:t>Use the OHLEC size-up process to reassess.</a:t>
            </a:r>
          </a:p>
        </p:txBody>
      </p:sp>
      <p:sp>
        <p:nvSpPr>
          <p:cNvPr id="5" name="Slide Number Placeholder 5">
            <a:extLst>
              <a:ext uri="{FF2B5EF4-FFF2-40B4-BE49-F238E27FC236}">
                <a16:creationId xmlns:a16="http://schemas.microsoft.com/office/drawing/2014/main" id="{A94A44B1-C4EB-43C7-B799-00BA8C14EBE4}"/>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36</a:t>
            </a:fld>
            <a:endParaRPr lang="en-US" dirty="0"/>
          </a:p>
        </p:txBody>
      </p:sp>
    </p:spTree>
    <p:custDataLst>
      <p:tags r:id="rId1"/>
    </p:custDataLst>
    <p:extLst>
      <p:ext uri="{BB962C8B-B14F-4D97-AF65-F5344CB8AC3E}">
        <p14:creationId xmlns:p14="http://schemas.microsoft.com/office/powerpoint/2010/main" val="2113798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6FB5-5C65-4976-9482-9C2DAAC38BA2}"/>
              </a:ext>
            </a:extLst>
          </p:cNvPr>
          <p:cNvSpPr>
            <a:spLocks noGrp="1"/>
          </p:cNvSpPr>
          <p:nvPr>
            <p:ph type="title"/>
          </p:nvPr>
        </p:nvSpPr>
        <p:spPr/>
        <p:txBody>
          <a:bodyPr/>
          <a:lstStyle/>
          <a:p>
            <a:r>
              <a:rPr lang="en-US"/>
              <a:t>Limiting Factors</a:t>
            </a:r>
          </a:p>
        </p:txBody>
      </p:sp>
      <p:sp>
        <p:nvSpPr>
          <p:cNvPr id="3" name="Content Placeholder 2">
            <a:extLst>
              <a:ext uri="{FF2B5EF4-FFF2-40B4-BE49-F238E27FC236}">
                <a16:creationId xmlns:a16="http://schemas.microsoft.com/office/drawing/2014/main" id="{D93D19FD-CB21-4F72-B5E8-710A03FA444F}"/>
              </a:ext>
            </a:extLst>
          </p:cNvPr>
          <p:cNvSpPr>
            <a:spLocks noGrp="1"/>
          </p:cNvSpPr>
          <p:nvPr>
            <p:ph idx="1"/>
          </p:nvPr>
        </p:nvSpPr>
        <p:spPr/>
        <p:txBody>
          <a:bodyPr/>
          <a:lstStyle/>
          <a:p>
            <a:r>
              <a:rPr lang="en-US" dirty="0"/>
              <a:t>A correctly constructed undercut and hinge</a:t>
            </a:r>
          </a:p>
          <a:p>
            <a:r>
              <a:rPr lang="en-US" dirty="0"/>
              <a:t>An accurate measurement of tree height in feet</a:t>
            </a:r>
          </a:p>
          <a:p>
            <a:r>
              <a:rPr lang="en-US" dirty="0"/>
              <a:t>An accurate measurement of the amount of back lean in feet</a:t>
            </a:r>
          </a:p>
          <a:p>
            <a:r>
              <a:rPr lang="en-US" dirty="0"/>
              <a:t>The fiber characteristics in the hinge and the wedging platform</a:t>
            </a:r>
          </a:p>
          <a:p>
            <a:r>
              <a:rPr lang="en-US" dirty="0"/>
              <a:t>The number and size of wedges available.</a:t>
            </a:r>
          </a:p>
          <a:p>
            <a:r>
              <a:rPr lang="en-US" dirty="0"/>
              <a:t>The size of the ax used to drive wedges.</a:t>
            </a:r>
          </a:p>
          <a:p>
            <a:r>
              <a:rPr lang="en-US" dirty="0"/>
              <a:t>Elasticity of the hinge</a:t>
            </a:r>
          </a:p>
          <a:p>
            <a:r>
              <a:rPr lang="en-US" dirty="0"/>
              <a:t>Tensile strength of the hinge</a:t>
            </a:r>
          </a:p>
          <a:p>
            <a:r>
              <a:rPr lang="en-US" dirty="0"/>
              <a:t>Sawyer’s physical ability to drive a wedge</a:t>
            </a:r>
          </a:p>
          <a:p>
            <a:endParaRPr lang="en-US" dirty="0"/>
          </a:p>
        </p:txBody>
      </p:sp>
      <p:sp>
        <p:nvSpPr>
          <p:cNvPr id="5" name="Slide Number Placeholder 5">
            <a:extLst>
              <a:ext uri="{FF2B5EF4-FFF2-40B4-BE49-F238E27FC236}">
                <a16:creationId xmlns:a16="http://schemas.microsoft.com/office/drawing/2014/main" id="{8C800F95-A530-45CC-B7D1-6FC64E4B3FDB}"/>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37</a:t>
            </a:fld>
            <a:endParaRPr lang="en-US" dirty="0"/>
          </a:p>
        </p:txBody>
      </p:sp>
    </p:spTree>
    <p:custDataLst>
      <p:tags r:id="rId1"/>
    </p:custDataLst>
    <p:extLst>
      <p:ext uri="{BB962C8B-B14F-4D97-AF65-F5344CB8AC3E}">
        <p14:creationId xmlns:p14="http://schemas.microsoft.com/office/powerpoint/2010/main" val="621986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48D47-5D05-4288-8B80-34E054FCA124}"/>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8033F381-8C66-4DEC-A941-F2D2E9AC7C63}"/>
              </a:ext>
            </a:extLst>
          </p:cNvPr>
          <p:cNvSpPr>
            <a:spLocks noGrp="1"/>
          </p:cNvSpPr>
          <p:nvPr>
            <p:ph idx="1"/>
          </p:nvPr>
        </p:nvSpPr>
        <p:spPr/>
        <p:txBody>
          <a:bodyPr>
            <a:normAutofit lnSpcReduction="10000"/>
          </a:bodyPr>
          <a:lstStyle/>
          <a:p>
            <a:pPr>
              <a:lnSpc>
                <a:spcPct val="100000"/>
              </a:lnSpc>
              <a:spcBef>
                <a:spcPts val="600"/>
              </a:spcBef>
              <a:spcAft>
                <a:spcPts val="600"/>
              </a:spcAft>
            </a:pPr>
            <a:r>
              <a:rPr lang="en-US" sz="2400" dirty="0">
                <a:effectLst/>
              </a:rPr>
              <a:t>When felling, how do wedges work?</a:t>
            </a:r>
          </a:p>
          <a:p>
            <a:pPr>
              <a:lnSpc>
                <a:spcPct val="100000"/>
              </a:lnSpc>
              <a:spcBef>
                <a:spcPts val="600"/>
              </a:spcBef>
              <a:spcAft>
                <a:spcPts val="600"/>
              </a:spcAft>
            </a:pPr>
            <a:r>
              <a:rPr lang="en-US" sz="2400" dirty="0">
                <a:effectLst/>
              </a:rPr>
              <a:t>During felling, should </a:t>
            </a:r>
            <a:r>
              <a:rPr lang="en-US" dirty="0"/>
              <a:t>you</a:t>
            </a:r>
            <a:r>
              <a:rPr lang="en-US" sz="2400" dirty="0">
                <a:effectLst/>
              </a:rPr>
              <a:t> place wedges parallel or perpendicular to the hinge?</a:t>
            </a:r>
          </a:p>
          <a:p>
            <a:pPr>
              <a:lnSpc>
                <a:spcPct val="100000"/>
              </a:lnSpc>
              <a:spcBef>
                <a:spcPts val="600"/>
              </a:spcBef>
              <a:spcAft>
                <a:spcPts val="600"/>
              </a:spcAft>
            </a:pPr>
            <a:r>
              <a:rPr lang="en-US" sz="2400" dirty="0">
                <a:effectLst/>
              </a:rPr>
              <a:t>Which one has a greater mechanical advantage: </a:t>
            </a:r>
          </a:p>
          <a:p>
            <a:pPr marL="457200" indent="0">
              <a:lnSpc>
                <a:spcPct val="100000"/>
              </a:lnSpc>
              <a:spcBef>
                <a:spcPts val="600"/>
              </a:spcBef>
              <a:spcAft>
                <a:spcPts val="600"/>
              </a:spcAft>
              <a:buNone/>
            </a:pPr>
            <a:r>
              <a:rPr lang="en-US" sz="2400" dirty="0">
                <a:effectLst/>
              </a:rPr>
              <a:t>A 1- by 12-inch wedge or a 1- by 6-inch wedge?</a:t>
            </a:r>
          </a:p>
          <a:p>
            <a:pPr>
              <a:lnSpc>
                <a:spcPct val="100000"/>
              </a:lnSpc>
              <a:spcBef>
                <a:spcPts val="600"/>
              </a:spcBef>
              <a:spcAft>
                <a:spcPts val="600"/>
              </a:spcAft>
            </a:pPr>
            <a:r>
              <a:rPr lang="en-US" dirty="0"/>
              <a:t>What can you use when hanging wedges are not available?</a:t>
            </a:r>
          </a:p>
          <a:p>
            <a:pPr>
              <a:lnSpc>
                <a:spcPct val="100000"/>
              </a:lnSpc>
              <a:spcBef>
                <a:spcPts val="600"/>
              </a:spcBef>
              <a:spcAft>
                <a:spcPts val="600"/>
              </a:spcAft>
            </a:pPr>
            <a:r>
              <a:rPr lang="en-US" dirty="0"/>
              <a:t>Why are </a:t>
            </a:r>
            <a:r>
              <a:rPr lang="en-US"/>
              <a:t>segments important?</a:t>
            </a:r>
            <a:endParaRPr lang="en-US" dirty="0"/>
          </a:p>
          <a:p>
            <a:pPr>
              <a:lnSpc>
                <a:spcPct val="100000"/>
              </a:lnSpc>
              <a:spcBef>
                <a:spcPts val="600"/>
              </a:spcBef>
              <a:spcAft>
                <a:spcPts val="600"/>
              </a:spcAft>
            </a:pPr>
            <a:r>
              <a:rPr lang="en-US" dirty="0">
                <a:ea typeface="Calibri" panose="020F0502020204030204" pitchFamily="34" charset="0"/>
              </a:rPr>
              <a:t>Can you overcome the lean of this tree?</a:t>
            </a:r>
          </a:p>
          <a:p>
            <a:pPr marL="457200" indent="0">
              <a:lnSpc>
                <a:spcPct val="100000"/>
              </a:lnSpc>
              <a:spcBef>
                <a:spcPts val="600"/>
              </a:spcBef>
              <a:spcAft>
                <a:spcPts val="600"/>
              </a:spcAft>
              <a:buNone/>
            </a:pPr>
            <a:r>
              <a:rPr lang="en-US" sz="2200" dirty="0"/>
              <a:t>Segment length: 18 inches  </a:t>
            </a:r>
            <a:r>
              <a:rPr lang="en-US" sz="2200" b="1" dirty="0">
                <a:solidFill>
                  <a:schemeClr val="accent6">
                    <a:lumMod val="75000"/>
                  </a:schemeClr>
                </a:solidFill>
              </a:rPr>
              <a:t>|</a:t>
            </a:r>
            <a:r>
              <a:rPr lang="en-US" sz="2200" dirty="0"/>
              <a:t>  Tree height: 120 feet  </a:t>
            </a:r>
            <a:r>
              <a:rPr lang="en-US" sz="2200" b="1" dirty="0">
                <a:solidFill>
                  <a:schemeClr val="accent6">
                    <a:lumMod val="75000"/>
                  </a:schemeClr>
                </a:solidFill>
              </a:rPr>
              <a:t>|</a:t>
            </a:r>
            <a:r>
              <a:rPr lang="en-US" sz="2200" dirty="0">
                <a:solidFill>
                  <a:schemeClr val="accent6">
                    <a:lumMod val="75000"/>
                  </a:schemeClr>
                </a:solidFill>
              </a:rPr>
              <a:t> </a:t>
            </a:r>
            <a:r>
              <a:rPr lang="en-US" sz="2200" dirty="0"/>
              <a:t> Back lean: 4 feet</a:t>
            </a:r>
            <a:endParaRPr lang="en-US" sz="2200" dirty="0">
              <a:effectLst/>
            </a:endParaRPr>
          </a:p>
          <a:p>
            <a:pPr marL="0" indent="0">
              <a:lnSpc>
                <a:spcPct val="100000"/>
              </a:lnSpc>
              <a:spcBef>
                <a:spcPts val="1200"/>
              </a:spcBef>
              <a:spcAft>
                <a:spcPts val="1200"/>
              </a:spcAft>
              <a:buNone/>
            </a:pPr>
            <a:endParaRPr lang="en-US" dirty="0"/>
          </a:p>
        </p:txBody>
      </p:sp>
      <p:sp>
        <p:nvSpPr>
          <p:cNvPr id="4" name="Slide Number Placeholder 5">
            <a:extLst>
              <a:ext uri="{FF2B5EF4-FFF2-40B4-BE49-F238E27FC236}">
                <a16:creationId xmlns:a16="http://schemas.microsoft.com/office/drawing/2014/main" id="{09263E86-6412-4010-88B6-690B940A7DDD}"/>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38</a:t>
            </a:fld>
            <a:endParaRPr lang="en-US" dirty="0"/>
          </a:p>
        </p:txBody>
      </p:sp>
    </p:spTree>
    <p:extLst>
      <p:ext uri="{BB962C8B-B14F-4D97-AF65-F5344CB8AC3E}">
        <p14:creationId xmlns:p14="http://schemas.microsoft.com/office/powerpoint/2010/main" val="815971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9C628E-37D3-426A-BEB4-9F96A382E2BB}"/>
              </a:ext>
            </a:extLst>
          </p:cNvPr>
          <p:cNvSpPr>
            <a:spLocks noGrp="1"/>
          </p:cNvSpPr>
          <p:nvPr>
            <p:ph type="title"/>
          </p:nvPr>
        </p:nvSpPr>
        <p:spPr/>
        <p:txBody>
          <a:bodyPr/>
          <a:lstStyle/>
          <a:p>
            <a:r>
              <a:rPr lang="en-US" dirty="0"/>
              <a:t>Summary</a:t>
            </a:r>
          </a:p>
        </p:txBody>
      </p:sp>
      <p:sp>
        <p:nvSpPr>
          <p:cNvPr id="7" name="Slide Number Placeholder 5">
            <a:extLst>
              <a:ext uri="{FF2B5EF4-FFF2-40B4-BE49-F238E27FC236}">
                <a16:creationId xmlns:a16="http://schemas.microsoft.com/office/drawing/2014/main" id="{A1CA4D4C-6548-434A-9127-2D9E0E81AC75}"/>
              </a:ext>
            </a:extLst>
          </p:cNvPr>
          <p:cNvSpPr>
            <a:spLocks noGrp="1"/>
          </p:cNvSpPr>
          <p:nvPr>
            <p:ph type="sldNum" sz="quarter" idx="12"/>
          </p:nvPr>
        </p:nvSpPr>
        <p:spPr/>
        <p:txBody>
          <a:bodyPr/>
          <a:lstStyle>
            <a:lvl1pPr>
              <a:defRPr>
                <a:solidFill>
                  <a:schemeClr val="bg1"/>
                </a:solidFill>
              </a:defRPr>
            </a:lvl1pPr>
          </a:lstStyle>
          <a:p>
            <a:pPr algn="r"/>
            <a:fld id="{30A95282-9A55-4447-A44E-069E66CB3BD5}" type="slidenum">
              <a:rPr lang="en-US" smtClean="0"/>
              <a:pPr algn="r"/>
              <a:t>39</a:t>
            </a:fld>
            <a:endParaRPr lang="en-US" dirty="0"/>
          </a:p>
        </p:txBody>
      </p:sp>
      <p:sp>
        <p:nvSpPr>
          <p:cNvPr id="6" name="Content Placeholder 5">
            <a:extLst>
              <a:ext uri="{FF2B5EF4-FFF2-40B4-BE49-F238E27FC236}">
                <a16:creationId xmlns:a16="http://schemas.microsoft.com/office/drawing/2014/main" id="{555677C0-E4A5-477C-8976-4316CDC03CC1}"/>
              </a:ext>
            </a:extLst>
          </p:cNvPr>
          <p:cNvSpPr>
            <a:spLocks noGrp="1"/>
          </p:cNvSpPr>
          <p:nvPr>
            <p:ph sz="quarter" idx="4294967295"/>
          </p:nvPr>
        </p:nvSpPr>
        <p:spPr>
          <a:xfrm>
            <a:off x="676275" y="1664388"/>
            <a:ext cx="7323138" cy="457200"/>
          </a:xfrm>
        </p:spPr>
        <p:txBody>
          <a:bodyPr/>
          <a:lstStyle/>
          <a:p>
            <a:pPr marL="0" indent="0">
              <a:buNone/>
            </a:pPr>
            <a:r>
              <a:rPr lang="en-US" dirty="0"/>
              <a:t>In this module, you learned to:</a:t>
            </a:r>
          </a:p>
        </p:txBody>
      </p:sp>
      <p:sp>
        <p:nvSpPr>
          <p:cNvPr id="5" name="Content Placeholder 4">
            <a:extLst>
              <a:ext uri="{FF2B5EF4-FFF2-40B4-BE49-F238E27FC236}">
                <a16:creationId xmlns:a16="http://schemas.microsoft.com/office/drawing/2014/main" id="{021EABF5-0114-4677-8859-499FF8EE4221}"/>
              </a:ext>
            </a:extLst>
          </p:cNvPr>
          <p:cNvSpPr>
            <a:spLocks noGrp="1"/>
          </p:cNvSpPr>
          <p:nvPr>
            <p:ph idx="1"/>
          </p:nvPr>
        </p:nvSpPr>
        <p:spPr>
          <a:xfrm>
            <a:off x="914400" y="2181223"/>
            <a:ext cx="8229600" cy="3352801"/>
          </a:xfrm>
        </p:spPr>
        <p:txBody>
          <a:bodyPr/>
          <a:lstStyle/>
          <a:p>
            <a:pPr>
              <a:lnSpc>
                <a:spcPct val="100000"/>
              </a:lnSpc>
              <a:spcBef>
                <a:spcPts val="600"/>
              </a:spcBef>
              <a:spcAft>
                <a:spcPts val="600"/>
              </a:spcAft>
              <a:buFont typeface="Wingdings 2" panose="05020102010507070707" pitchFamily="18" charset="2"/>
              <a:buChar char="R"/>
            </a:pPr>
            <a:r>
              <a:rPr lang="en-US" dirty="0"/>
              <a:t>Describe and discuss how wedges work.</a:t>
            </a:r>
          </a:p>
          <a:p>
            <a:pPr>
              <a:lnSpc>
                <a:spcPct val="100000"/>
              </a:lnSpc>
              <a:spcBef>
                <a:spcPts val="600"/>
              </a:spcBef>
              <a:spcAft>
                <a:spcPts val="600"/>
              </a:spcAft>
              <a:buFont typeface="Wingdings 2" panose="05020102010507070707" pitchFamily="18" charset="2"/>
              <a:buChar char="R"/>
            </a:pPr>
            <a:r>
              <a:rPr lang="en-US" dirty="0"/>
              <a:t>Describe the different types of wedges.</a:t>
            </a:r>
          </a:p>
          <a:p>
            <a:pPr>
              <a:lnSpc>
                <a:spcPct val="100000"/>
              </a:lnSpc>
              <a:spcBef>
                <a:spcPts val="600"/>
              </a:spcBef>
              <a:spcAft>
                <a:spcPts val="600"/>
              </a:spcAft>
              <a:buFont typeface="Wingdings 2" panose="05020102010507070707" pitchFamily="18" charset="2"/>
              <a:buChar char="R"/>
            </a:pPr>
            <a:r>
              <a:rPr lang="en-US" dirty="0"/>
              <a:t>Explain the different uses of wedges.</a:t>
            </a:r>
          </a:p>
          <a:p>
            <a:pPr>
              <a:lnSpc>
                <a:spcPct val="100000"/>
              </a:lnSpc>
              <a:spcBef>
                <a:spcPts val="600"/>
              </a:spcBef>
              <a:spcAft>
                <a:spcPts val="600"/>
              </a:spcAft>
              <a:buFont typeface="Wingdings 2" panose="05020102010507070707" pitchFamily="18" charset="2"/>
              <a:buChar char="R"/>
            </a:pPr>
            <a:r>
              <a:rPr lang="en-US" dirty="0"/>
              <a:t>Explain how to use wedges in felling operations.</a:t>
            </a:r>
          </a:p>
          <a:p>
            <a:pPr>
              <a:lnSpc>
                <a:spcPct val="100000"/>
              </a:lnSpc>
              <a:spcBef>
                <a:spcPts val="600"/>
              </a:spcBef>
              <a:spcAft>
                <a:spcPts val="600"/>
              </a:spcAft>
              <a:buFont typeface="Wingdings 2" panose="05020102010507070707" pitchFamily="18" charset="2"/>
              <a:buChar char="R"/>
            </a:pPr>
            <a:r>
              <a:rPr lang="en-US" dirty="0"/>
              <a:t>Calculate the number of segments in a tree.</a:t>
            </a:r>
          </a:p>
        </p:txBody>
      </p:sp>
    </p:spTree>
    <p:custDataLst>
      <p:tags r:id="rId1"/>
    </p:custDataLst>
    <p:extLst>
      <p:ext uri="{BB962C8B-B14F-4D97-AF65-F5344CB8AC3E}">
        <p14:creationId xmlns:p14="http://schemas.microsoft.com/office/powerpoint/2010/main" val="2906542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86D0A9-5B83-4934-BF74-45BF9DCB1041}"/>
              </a:ext>
            </a:extLst>
          </p:cNvPr>
          <p:cNvPicPr>
            <a:picLocks noChangeAspect="1"/>
          </p:cNvPicPr>
          <p:nvPr/>
        </p:nvPicPr>
        <p:blipFill>
          <a:blip r:embed="rId4"/>
          <a:stretch>
            <a:fillRect/>
          </a:stretch>
        </p:blipFill>
        <p:spPr>
          <a:xfrm>
            <a:off x="-1" y="847344"/>
            <a:ext cx="9144001" cy="6010656"/>
          </a:xfrm>
          <a:prstGeom prst="rect">
            <a:avLst/>
          </a:prstGeom>
        </p:spPr>
      </p:pic>
      <p:sp>
        <p:nvSpPr>
          <p:cNvPr id="5" name="Title 4">
            <a:extLst>
              <a:ext uri="{FF2B5EF4-FFF2-40B4-BE49-F238E27FC236}">
                <a16:creationId xmlns:a16="http://schemas.microsoft.com/office/drawing/2014/main" id="{09C1EB54-3270-449B-941A-929D94EE1F59}"/>
              </a:ext>
            </a:extLst>
          </p:cNvPr>
          <p:cNvSpPr>
            <a:spLocks noGrp="1"/>
          </p:cNvSpPr>
          <p:nvPr>
            <p:ph type="title"/>
          </p:nvPr>
        </p:nvSpPr>
        <p:spPr>
          <a:xfrm>
            <a:off x="4572000" y="2164404"/>
            <a:ext cx="4572000" cy="1591055"/>
          </a:xfrm>
          <a:solidFill>
            <a:schemeClr val="tx1">
              <a:alpha val="80000"/>
            </a:schemeClr>
          </a:solidFill>
        </p:spPr>
        <p:txBody>
          <a:bodyPr/>
          <a:lstStyle/>
          <a:p>
            <a:r>
              <a:rPr lang="en-US" dirty="0"/>
              <a:t>Wedge Basics</a:t>
            </a:r>
          </a:p>
        </p:txBody>
      </p:sp>
      <p:sp>
        <p:nvSpPr>
          <p:cNvPr id="9" name="Slide Number Placeholder 5">
            <a:extLst>
              <a:ext uri="{FF2B5EF4-FFF2-40B4-BE49-F238E27FC236}">
                <a16:creationId xmlns:a16="http://schemas.microsoft.com/office/drawing/2014/main" id="{E348728A-5404-4FA3-B80F-EE8514DE453E}"/>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4</a:t>
            </a:fld>
            <a:endParaRPr lang="en-US" dirty="0"/>
          </a:p>
        </p:txBody>
      </p:sp>
    </p:spTree>
    <p:custDataLst>
      <p:tags r:id="rId1"/>
    </p:custDataLst>
    <p:extLst>
      <p:ext uri="{BB962C8B-B14F-4D97-AF65-F5344CB8AC3E}">
        <p14:creationId xmlns:p14="http://schemas.microsoft.com/office/powerpoint/2010/main" val="2750139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A24EA5-3189-417C-A760-D210340814AB}"/>
              </a:ext>
            </a:extLst>
          </p:cNvPr>
          <p:cNvSpPr>
            <a:spLocks noGrp="1"/>
          </p:cNvSpPr>
          <p:nvPr>
            <p:ph type="ctrTitle"/>
          </p:nvPr>
        </p:nvSpPr>
        <p:spPr/>
        <p:txBody>
          <a:bodyPr/>
          <a:lstStyle/>
          <a:p>
            <a:r>
              <a:rPr lang="en-US" sz="4200" dirty="0"/>
              <a:t>QUESTIONS? </a:t>
            </a:r>
          </a:p>
        </p:txBody>
      </p:sp>
    </p:spTree>
    <p:extLst>
      <p:ext uri="{BB962C8B-B14F-4D97-AF65-F5344CB8AC3E}">
        <p14:creationId xmlns:p14="http://schemas.microsoft.com/office/powerpoint/2010/main" val="655087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E95605-0786-42B1-9A4A-8DD408A86BD5}"/>
              </a:ext>
            </a:extLst>
          </p:cNvPr>
          <p:cNvSpPr>
            <a:spLocks noGrp="1"/>
          </p:cNvSpPr>
          <p:nvPr>
            <p:ph type="title"/>
          </p:nvPr>
        </p:nvSpPr>
        <p:spPr/>
        <p:txBody>
          <a:bodyPr/>
          <a:lstStyle/>
          <a:p>
            <a:r>
              <a:rPr lang="en-US" dirty="0"/>
              <a:t>How Wedges Work</a:t>
            </a:r>
          </a:p>
        </p:txBody>
      </p:sp>
      <p:pic>
        <p:nvPicPr>
          <p:cNvPr id="13" name="Content Placeholder 12" descr="Photo of three wedges in a backcut.">
            <a:extLst>
              <a:ext uri="{FF2B5EF4-FFF2-40B4-BE49-F238E27FC236}">
                <a16:creationId xmlns:a16="http://schemas.microsoft.com/office/drawing/2014/main" id="{CAD35359-0F7E-4735-A57F-253D75E93710}"/>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023153" y="1828800"/>
            <a:ext cx="7227869" cy="4800600"/>
          </a:xfrm>
          <a:ln w="38100">
            <a:solidFill>
              <a:schemeClr val="accent6">
                <a:lumMod val="75000"/>
              </a:schemeClr>
            </a:solidFill>
          </a:ln>
        </p:spPr>
      </p:pic>
      <p:sp>
        <p:nvSpPr>
          <p:cNvPr id="5" name="Slide Number Placeholder 5">
            <a:extLst>
              <a:ext uri="{FF2B5EF4-FFF2-40B4-BE49-F238E27FC236}">
                <a16:creationId xmlns:a16="http://schemas.microsoft.com/office/drawing/2014/main" id="{BE26A3A8-99F2-447F-A1A5-DF3207FDFEE3}"/>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5</a:t>
            </a:fld>
            <a:endParaRPr lang="en-US" dirty="0"/>
          </a:p>
        </p:txBody>
      </p:sp>
    </p:spTree>
    <p:extLst>
      <p:ext uri="{BB962C8B-B14F-4D97-AF65-F5344CB8AC3E}">
        <p14:creationId xmlns:p14="http://schemas.microsoft.com/office/powerpoint/2010/main" val="3878909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BA5B0-DDC3-492A-BD3C-53E05C8B53DA}"/>
              </a:ext>
            </a:extLst>
          </p:cNvPr>
          <p:cNvSpPr>
            <a:spLocks noGrp="1"/>
          </p:cNvSpPr>
          <p:nvPr>
            <p:ph type="title"/>
          </p:nvPr>
        </p:nvSpPr>
        <p:spPr/>
        <p:txBody>
          <a:bodyPr/>
          <a:lstStyle/>
          <a:p>
            <a:r>
              <a:rPr lang="en-US" dirty="0"/>
              <a:t>Calculating Mechanical Advantage</a:t>
            </a:r>
          </a:p>
        </p:txBody>
      </p:sp>
      <p:sp>
        <p:nvSpPr>
          <p:cNvPr id="6" name="Slide Number Placeholder 5">
            <a:extLst>
              <a:ext uri="{FF2B5EF4-FFF2-40B4-BE49-F238E27FC236}">
                <a16:creationId xmlns:a16="http://schemas.microsoft.com/office/drawing/2014/main" id="{0C88D08A-C4C7-434C-8B07-D2A2F92E47A3}"/>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6</a:t>
            </a:fld>
            <a:endParaRPr lang="en-US" dirty="0"/>
          </a:p>
        </p:txBody>
      </p:sp>
      <p:sp>
        <p:nvSpPr>
          <p:cNvPr id="10" name="TextBox 9">
            <a:extLst>
              <a:ext uri="{FF2B5EF4-FFF2-40B4-BE49-F238E27FC236}">
                <a16:creationId xmlns:a16="http://schemas.microsoft.com/office/drawing/2014/main" id="{D82B2E5B-8AFF-4ED5-BF8D-0C99E1C8F325}"/>
              </a:ext>
            </a:extLst>
          </p:cNvPr>
          <p:cNvSpPr txBox="1"/>
          <p:nvPr/>
        </p:nvSpPr>
        <p:spPr>
          <a:xfrm>
            <a:off x="776127" y="1814945"/>
            <a:ext cx="7744418" cy="646331"/>
          </a:xfrm>
          <a:prstGeom prst="rect">
            <a:avLst/>
          </a:prstGeom>
          <a:noFill/>
        </p:spPr>
        <p:txBody>
          <a:bodyPr wrap="square" rtlCol="0">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There are many different types and sizes of wedges. Select the appropriate wedge for the task at hand.</a:t>
            </a:r>
          </a:p>
        </p:txBody>
      </p:sp>
      <p:sp>
        <p:nvSpPr>
          <p:cNvPr id="4" name="TextBox 3">
            <a:extLst>
              <a:ext uri="{FF2B5EF4-FFF2-40B4-BE49-F238E27FC236}">
                <a16:creationId xmlns:a16="http://schemas.microsoft.com/office/drawing/2014/main" id="{8D789C91-F247-460E-8CF2-A031672ADDFC}"/>
              </a:ext>
            </a:extLst>
          </p:cNvPr>
          <p:cNvSpPr txBox="1"/>
          <p:nvPr/>
        </p:nvSpPr>
        <p:spPr>
          <a:xfrm>
            <a:off x="301277" y="3734896"/>
            <a:ext cx="1823382" cy="369332"/>
          </a:xfrm>
          <a:prstGeom prst="rect">
            <a:avLst/>
          </a:prstGeom>
          <a:noFill/>
        </p:spPr>
        <p:txBody>
          <a:bodyPr wrap="square" rtlCol="0">
            <a:spAutoFit/>
          </a:bodyPr>
          <a:lstStyle/>
          <a:p>
            <a:r>
              <a:rPr lang="en-US" b="1" dirty="0">
                <a:solidFill>
                  <a:schemeClr val="tx1">
                    <a:lumMod val="75000"/>
                    <a:lumOff val="25000"/>
                  </a:schemeClr>
                </a:solidFill>
                <a:latin typeface="Arial" panose="020B0604020202020204" pitchFamily="34" charset="0"/>
                <a:cs typeface="Arial" panose="020B0604020202020204" pitchFamily="34" charset="0"/>
              </a:rPr>
              <a:t>For Example</a:t>
            </a:r>
            <a:r>
              <a:rPr lang="en-US"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75548422-FCC6-4834-8D67-E8780A5E1277}"/>
              </a:ext>
            </a:extLst>
          </p:cNvPr>
          <p:cNvSpPr txBox="1"/>
          <p:nvPr/>
        </p:nvSpPr>
        <p:spPr>
          <a:xfrm>
            <a:off x="301277" y="4130661"/>
            <a:ext cx="4270723" cy="2585323"/>
          </a:xfrm>
          <a:prstGeom prst="rect">
            <a:avLst/>
          </a:prstGeom>
          <a:noFill/>
        </p:spPr>
        <p:txBody>
          <a:bodyPr wrap="square" rtlCol="0">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A 1- by 12-inch wedge (longer, with a thinner taper) has a mechanical advantage over a 1- by 6-inch wedge (shorter, with a steeper taper).</a:t>
            </a:r>
          </a:p>
          <a:p>
            <a:endParaRPr lang="en-US" dirty="0">
              <a:solidFill>
                <a:schemeClr val="tx1">
                  <a:lumMod val="75000"/>
                  <a:lumOff val="25000"/>
                </a:schemeClr>
              </a:solidFill>
              <a:latin typeface="Arial" panose="020B0604020202020204" pitchFamily="34" charset="0"/>
              <a:cs typeface="Arial" panose="020B0604020202020204" pitchFamily="34" charset="0"/>
            </a:endParaRPr>
          </a:p>
          <a:p>
            <a:r>
              <a:rPr lang="en-US" dirty="0">
                <a:solidFill>
                  <a:schemeClr val="tx1">
                    <a:lumMod val="75000"/>
                    <a:lumOff val="25000"/>
                  </a:schemeClr>
                </a:solidFill>
                <a:latin typeface="Arial" panose="020B0604020202020204" pitchFamily="34" charset="0"/>
                <a:cs typeface="Arial" panose="020B0604020202020204" pitchFamily="34" charset="0"/>
              </a:rPr>
              <a:t>A 1- by 12-inch wedge is easier to drive than a 1- by 6-inch wedge of the same material.</a:t>
            </a:r>
          </a:p>
          <a:p>
            <a:endParaRPr lang="en-US" dirty="0">
              <a:solidFill>
                <a:schemeClr val="tx1">
                  <a:lumMod val="75000"/>
                  <a:lumOff val="25000"/>
                </a:schemeClr>
              </a:solidFill>
            </a:endParaRPr>
          </a:p>
        </p:txBody>
      </p:sp>
      <p:grpSp>
        <p:nvGrpSpPr>
          <p:cNvPr id="7" name="Group 6" descr="Graphic shows two different wedges and two trees depicting the lift from those wedges.">
            <a:extLst>
              <a:ext uri="{FF2B5EF4-FFF2-40B4-BE49-F238E27FC236}">
                <a16:creationId xmlns:a16="http://schemas.microsoft.com/office/drawing/2014/main" id="{3D1E2DAF-51C9-41C8-822D-0C6588F8511C}"/>
              </a:ext>
            </a:extLst>
          </p:cNvPr>
          <p:cNvGrpSpPr/>
          <p:nvPr/>
        </p:nvGrpSpPr>
        <p:grpSpPr>
          <a:xfrm>
            <a:off x="0" y="2327764"/>
            <a:ext cx="9132420" cy="4437103"/>
            <a:chOff x="0" y="2327764"/>
            <a:chExt cx="9132420" cy="4437103"/>
          </a:xfrm>
        </p:grpSpPr>
        <p:grpSp>
          <p:nvGrpSpPr>
            <p:cNvPr id="3" name="Group 2" descr="Graphic shows two different wedges and two trees depicting the lift from those wedges.">
              <a:extLst>
                <a:ext uri="{FF2B5EF4-FFF2-40B4-BE49-F238E27FC236}">
                  <a16:creationId xmlns:a16="http://schemas.microsoft.com/office/drawing/2014/main" id="{56F27F24-8A2C-47A6-84AF-9F9A4A52C5BB}"/>
                </a:ext>
              </a:extLst>
            </p:cNvPr>
            <p:cNvGrpSpPr/>
            <p:nvPr/>
          </p:nvGrpSpPr>
          <p:grpSpPr>
            <a:xfrm>
              <a:off x="0" y="2461277"/>
              <a:ext cx="5215467" cy="737778"/>
              <a:chOff x="3712718" y="2334415"/>
              <a:chExt cx="5215467" cy="737778"/>
            </a:xfrm>
          </p:grpSpPr>
          <p:pic>
            <p:nvPicPr>
              <p:cNvPr id="18" name="Picture 17" descr="A picture containing outdoor object&#10;&#10;Description automatically generated">
                <a:extLst>
                  <a:ext uri="{FF2B5EF4-FFF2-40B4-BE49-F238E27FC236}">
                    <a16:creationId xmlns:a16="http://schemas.microsoft.com/office/drawing/2014/main" id="{263AB245-4AD1-4ECA-A858-DCF9E58088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12718" y="2334415"/>
                <a:ext cx="5215467" cy="737778"/>
              </a:xfrm>
              <a:prstGeom prst="rect">
                <a:avLst/>
              </a:prstGeom>
            </p:spPr>
          </p:pic>
          <p:sp>
            <p:nvSpPr>
              <p:cNvPr id="19" name="TextBox 18">
                <a:extLst>
                  <a:ext uri="{FF2B5EF4-FFF2-40B4-BE49-F238E27FC236}">
                    <a16:creationId xmlns:a16="http://schemas.microsoft.com/office/drawing/2014/main" id="{C5551620-8EE4-4A90-863D-5A8F6001512F}"/>
                  </a:ext>
                </a:extLst>
              </p:cNvPr>
              <p:cNvSpPr txBox="1"/>
              <p:nvPr/>
            </p:nvSpPr>
            <p:spPr>
              <a:xfrm>
                <a:off x="4013995" y="2565188"/>
                <a:ext cx="2629249" cy="307777"/>
              </a:xfrm>
              <a:prstGeom prst="rect">
                <a:avLst/>
              </a:prstGeom>
              <a:noFill/>
            </p:spPr>
            <p:txBody>
              <a:bodyPr wrap="square" rtlCol="0">
                <a:spAutoFit/>
              </a:bodyPr>
              <a:lstStyle/>
              <a:p>
                <a:r>
                  <a:rPr lang="en-US" sz="1400" dirty="0">
                    <a:effectLst>
                      <a:outerShdw blurRad="38100" dist="38100" dir="2700000" algn="tl">
                        <a:srgbClr val="000000">
                          <a:alpha val="43137"/>
                        </a:srgbClr>
                      </a:outerShdw>
                    </a:effectLst>
                  </a:rPr>
                  <a:t>1- by 12-inch = 8.3 percent taper</a:t>
                </a:r>
              </a:p>
            </p:txBody>
          </p:sp>
        </p:grpSp>
        <p:grpSp>
          <p:nvGrpSpPr>
            <p:cNvPr id="5" name="Group 4">
              <a:extLst>
                <a:ext uri="{FF2B5EF4-FFF2-40B4-BE49-F238E27FC236}">
                  <a16:creationId xmlns:a16="http://schemas.microsoft.com/office/drawing/2014/main" id="{D19086D8-1410-4FDD-8EAB-A6E3F6C1745D}"/>
                </a:ext>
              </a:extLst>
            </p:cNvPr>
            <p:cNvGrpSpPr/>
            <p:nvPr/>
          </p:nvGrpSpPr>
          <p:grpSpPr>
            <a:xfrm>
              <a:off x="2124660" y="3105453"/>
              <a:ext cx="2701340" cy="933148"/>
              <a:chOff x="2124660" y="3105453"/>
              <a:chExt cx="2701340" cy="933148"/>
            </a:xfrm>
          </p:grpSpPr>
          <p:pic>
            <p:nvPicPr>
              <p:cNvPr id="13" name="Picture 12" descr="Graphic shows two different wedges and two trees depicting the lift from those wedges.">
                <a:extLst>
                  <a:ext uri="{FF2B5EF4-FFF2-40B4-BE49-F238E27FC236}">
                    <a16:creationId xmlns:a16="http://schemas.microsoft.com/office/drawing/2014/main" id="{21B5D9A6-FFFB-4A73-8343-41664558A7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24660" y="3105453"/>
                <a:ext cx="2515074" cy="933148"/>
              </a:xfrm>
              <a:prstGeom prst="rect">
                <a:avLst/>
              </a:prstGeom>
            </p:spPr>
          </p:pic>
          <p:sp>
            <p:nvSpPr>
              <p:cNvPr id="15" name="TextBox 14">
                <a:extLst>
                  <a:ext uri="{FF2B5EF4-FFF2-40B4-BE49-F238E27FC236}">
                    <a16:creationId xmlns:a16="http://schemas.microsoft.com/office/drawing/2014/main" id="{E2AA3C70-335C-4C48-9CD4-A73B9EE694F2}"/>
                  </a:ext>
                </a:extLst>
              </p:cNvPr>
              <p:cNvSpPr txBox="1"/>
              <p:nvPr/>
            </p:nvSpPr>
            <p:spPr>
              <a:xfrm>
                <a:off x="2196751" y="3341194"/>
                <a:ext cx="2629249"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1- by 6-inch =</a:t>
                </a:r>
              </a:p>
              <a:p>
                <a:r>
                  <a:rPr lang="en-US" sz="1200" dirty="0">
                    <a:effectLst>
                      <a:outerShdw blurRad="38100" dist="38100" dir="2700000" algn="tl">
                        <a:srgbClr val="000000">
                          <a:alpha val="43137"/>
                        </a:srgbClr>
                      </a:outerShdw>
                    </a:effectLst>
                  </a:rPr>
                  <a:t>16.6 percent taper</a:t>
                </a:r>
              </a:p>
            </p:txBody>
          </p:sp>
        </p:grpSp>
        <p:pic>
          <p:nvPicPr>
            <p:cNvPr id="11" name="Picture 10" descr="Graphic shows two different wedges and two trees depicting the lift from those wedges.">
              <a:extLst>
                <a:ext uri="{FF2B5EF4-FFF2-40B4-BE49-F238E27FC236}">
                  <a16:creationId xmlns:a16="http://schemas.microsoft.com/office/drawing/2014/main" id="{8728B8A9-486A-42ED-875D-1D500EEA3C7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80000" y="2327764"/>
              <a:ext cx="4052420" cy="4437103"/>
            </a:xfrm>
            <a:prstGeom prst="rect">
              <a:avLst/>
            </a:prstGeom>
          </p:spPr>
        </p:pic>
      </p:grpSp>
    </p:spTree>
    <p:extLst>
      <p:ext uri="{BB962C8B-B14F-4D97-AF65-F5344CB8AC3E}">
        <p14:creationId xmlns:p14="http://schemas.microsoft.com/office/powerpoint/2010/main" val="1269637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21FBFE-3762-42E7-8105-E19608E3656E}"/>
              </a:ext>
            </a:extLst>
          </p:cNvPr>
          <p:cNvPicPr>
            <a:picLocks noChangeAspect="1"/>
          </p:cNvPicPr>
          <p:nvPr/>
        </p:nvPicPr>
        <p:blipFill>
          <a:blip r:embed="rId3"/>
          <a:stretch>
            <a:fillRect/>
          </a:stretch>
        </p:blipFill>
        <p:spPr>
          <a:xfrm>
            <a:off x="0" y="847344"/>
            <a:ext cx="9144000" cy="6010656"/>
          </a:xfrm>
          <a:prstGeom prst="rect">
            <a:avLst/>
          </a:prstGeom>
        </p:spPr>
      </p:pic>
      <p:sp>
        <p:nvSpPr>
          <p:cNvPr id="4" name="Title 3">
            <a:extLst>
              <a:ext uri="{FF2B5EF4-FFF2-40B4-BE49-F238E27FC236}">
                <a16:creationId xmlns:a16="http://schemas.microsoft.com/office/drawing/2014/main" id="{4F3BBCA7-7C1D-4DCE-9A17-36D5CE6E3BC8}"/>
              </a:ext>
            </a:extLst>
          </p:cNvPr>
          <p:cNvSpPr>
            <a:spLocks noGrp="1"/>
          </p:cNvSpPr>
          <p:nvPr>
            <p:ph type="title"/>
          </p:nvPr>
        </p:nvSpPr>
        <p:spPr>
          <a:solidFill>
            <a:schemeClr val="tx1">
              <a:alpha val="80000"/>
            </a:schemeClr>
          </a:solidFill>
        </p:spPr>
        <p:txBody>
          <a:bodyPr/>
          <a:lstStyle/>
          <a:p>
            <a:r>
              <a:rPr lang="en-US" dirty="0"/>
              <a:t>Types of Wedges</a:t>
            </a:r>
          </a:p>
        </p:txBody>
      </p:sp>
      <p:sp>
        <p:nvSpPr>
          <p:cNvPr id="9" name="Slide Number Placeholder 5">
            <a:extLst>
              <a:ext uri="{FF2B5EF4-FFF2-40B4-BE49-F238E27FC236}">
                <a16:creationId xmlns:a16="http://schemas.microsoft.com/office/drawing/2014/main" id="{E348728A-5404-4FA3-B80F-EE8514DE453E}"/>
              </a:ext>
            </a:extLst>
          </p:cNvPr>
          <p:cNvSpPr>
            <a:spLocks noGrp="1"/>
          </p:cNvSpPr>
          <p:nvPr>
            <p:ph type="sldNum" sz="quarter" idx="12"/>
          </p:nvPr>
        </p:nvSpPr>
        <p:spPr/>
        <p:txBody>
          <a:bodyPr/>
          <a:lstStyle>
            <a:lvl1pPr>
              <a:defRPr>
                <a:solidFill>
                  <a:schemeClr val="bg1"/>
                </a:solidFill>
              </a:defRPr>
            </a:lvl1pPr>
          </a:lstStyle>
          <a:p>
            <a:pPr algn="r"/>
            <a:fld id="{30A95282-9A55-4447-A44E-069E66CB3BD5}" type="slidenum">
              <a:rPr lang="en-US" smtClean="0"/>
              <a:pPr algn="r"/>
              <a:t>7</a:t>
            </a:fld>
            <a:endParaRPr lang="en-US" dirty="0"/>
          </a:p>
        </p:txBody>
      </p:sp>
    </p:spTree>
    <p:extLst>
      <p:ext uri="{BB962C8B-B14F-4D97-AF65-F5344CB8AC3E}">
        <p14:creationId xmlns:p14="http://schemas.microsoft.com/office/powerpoint/2010/main" val="1675907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F7670-C3DB-4515-9F52-372CFB7B67E7}"/>
              </a:ext>
            </a:extLst>
          </p:cNvPr>
          <p:cNvSpPr>
            <a:spLocks noGrp="1"/>
          </p:cNvSpPr>
          <p:nvPr>
            <p:ph type="title"/>
          </p:nvPr>
        </p:nvSpPr>
        <p:spPr/>
        <p:txBody>
          <a:bodyPr/>
          <a:lstStyle/>
          <a:p>
            <a:r>
              <a:rPr lang="en-US" dirty="0"/>
              <a:t>Types of Wedge Tapers</a:t>
            </a:r>
          </a:p>
        </p:txBody>
      </p:sp>
      <p:sp>
        <p:nvSpPr>
          <p:cNvPr id="8" name="Slide Number Placeholder 5">
            <a:extLst>
              <a:ext uri="{FF2B5EF4-FFF2-40B4-BE49-F238E27FC236}">
                <a16:creationId xmlns:a16="http://schemas.microsoft.com/office/drawing/2014/main" id="{4212BED3-634F-44B4-B8D4-A58B328FEC67}"/>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8</a:t>
            </a:fld>
            <a:endParaRPr lang="en-US" dirty="0"/>
          </a:p>
        </p:txBody>
      </p:sp>
      <p:sp>
        <p:nvSpPr>
          <p:cNvPr id="3" name="Content Placeholder 2">
            <a:extLst>
              <a:ext uri="{FF2B5EF4-FFF2-40B4-BE49-F238E27FC236}">
                <a16:creationId xmlns:a16="http://schemas.microsoft.com/office/drawing/2014/main" id="{5DFD9A43-0E21-494A-88DA-A86D6035D17F}"/>
              </a:ext>
            </a:extLst>
          </p:cNvPr>
          <p:cNvSpPr>
            <a:spLocks noGrp="1"/>
          </p:cNvSpPr>
          <p:nvPr>
            <p:ph idx="1"/>
          </p:nvPr>
        </p:nvSpPr>
        <p:spPr>
          <a:xfrm>
            <a:off x="624622" y="1824606"/>
            <a:ext cx="8229600" cy="4800600"/>
          </a:xfrm>
        </p:spPr>
        <p:txBody>
          <a:bodyPr/>
          <a:lstStyle/>
          <a:p>
            <a:r>
              <a:rPr lang="en-US" dirty="0"/>
              <a:t>Single taper </a:t>
            </a:r>
          </a:p>
          <a:p>
            <a:endParaRPr lang="en-US" dirty="0"/>
          </a:p>
          <a:p>
            <a:endParaRPr lang="en-US" dirty="0"/>
          </a:p>
          <a:p>
            <a:endParaRPr lang="en-US" dirty="0"/>
          </a:p>
          <a:p>
            <a:r>
              <a:rPr lang="en-US" dirty="0"/>
              <a:t>Double taper</a:t>
            </a:r>
          </a:p>
          <a:p>
            <a:endParaRPr lang="en-US" dirty="0"/>
          </a:p>
          <a:p>
            <a:endParaRPr lang="en-US" dirty="0"/>
          </a:p>
          <a:p>
            <a:endParaRPr lang="en-US" dirty="0"/>
          </a:p>
          <a:p>
            <a:r>
              <a:rPr lang="en-US" dirty="0"/>
              <a:t>Triple taper </a:t>
            </a:r>
          </a:p>
          <a:p>
            <a:endParaRPr lang="en-US" dirty="0"/>
          </a:p>
        </p:txBody>
      </p:sp>
      <p:pic>
        <p:nvPicPr>
          <p:cNvPr id="9" name="Picture 8" descr="Shows a single taper wedge taper types.">
            <a:extLst>
              <a:ext uri="{FF2B5EF4-FFF2-40B4-BE49-F238E27FC236}">
                <a16:creationId xmlns:a16="http://schemas.microsoft.com/office/drawing/2014/main" id="{A23F23B6-3AD6-4FEE-A901-CAF454A9960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11498" y="1824606"/>
            <a:ext cx="6858000" cy="1321089"/>
          </a:xfrm>
          <a:prstGeom prst="rect">
            <a:avLst/>
          </a:prstGeom>
        </p:spPr>
      </p:pic>
      <p:pic>
        <p:nvPicPr>
          <p:cNvPr id="14" name="Picture 13" descr="Shows a double taper wedge taper type">
            <a:extLst>
              <a:ext uri="{FF2B5EF4-FFF2-40B4-BE49-F238E27FC236}">
                <a16:creationId xmlns:a16="http://schemas.microsoft.com/office/drawing/2014/main" id="{0B0D5CA1-85A2-4F8F-BCC6-832C2BFAC8E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11462" y="3667379"/>
            <a:ext cx="5987649" cy="1369857"/>
          </a:xfrm>
          <a:prstGeom prst="rect">
            <a:avLst/>
          </a:prstGeom>
        </p:spPr>
      </p:pic>
      <p:pic>
        <p:nvPicPr>
          <p:cNvPr id="10" name="Picture 9" descr="Shows a triple taper wedge taper types">
            <a:extLst>
              <a:ext uri="{FF2B5EF4-FFF2-40B4-BE49-F238E27FC236}">
                <a16:creationId xmlns:a16="http://schemas.microsoft.com/office/drawing/2014/main" id="{D2A0A1B5-9B3D-44DC-B834-92DC9B10AD8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445848" flipV="1">
            <a:off x="2576286" y="5253802"/>
            <a:ext cx="6858000" cy="1447246"/>
          </a:xfrm>
          <a:prstGeom prst="rect">
            <a:avLst/>
          </a:prstGeom>
        </p:spPr>
      </p:pic>
    </p:spTree>
    <p:custDataLst>
      <p:tags r:id="rId1"/>
    </p:custDataLst>
    <p:extLst>
      <p:ext uri="{BB962C8B-B14F-4D97-AF65-F5344CB8AC3E}">
        <p14:creationId xmlns:p14="http://schemas.microsoft.com/office/powerpoint/2010/main" val="3807906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97C8-96BB-4F17-8AA6-4A7D66BB6293}"/>
              </a:ext>
            </a:extLst>
          </p:cNvPr>
          <p:cNvSpPr>
            <a:spLocks noGrp="1"/>
          </p:cNvSpPr>
          <p:nvPr>
            <p:ph type="title"/>
          </p:nvPr>
        </p:nvSpPr>
        <p:spPr/>
        <p:txBody>
          <a:bodyPr/>
          <a:lstStyle/>
          <a:p>
            <a:r>
              <a:rPr lang="en-US" dirty="0"/>
              <a:t>Hanging Wedges</a:t>
            </a:r>
          </a:p>
        </p:txBody>
      </p:sp>
      <p:pic>
        <p:nvPicPr>
          <p:cNvPr id="4" name="Content Placeholder 3" descr="Photo of two sets of hanging wedges">
            <a:extLst>
              <a:ext uri="{FF2B5EF4-FFF2-40B4-BE49-F238E27FC236}">
                <a16:creationId xmlns:a16="http://schemas.microsoft.com/office/drawing/2014/main" id="{F2A914E8-1BD9-4215-BA84-32EC22A15E0C}"/>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1203158" y="1941093"/>
            <a:ext cx="6737683" cy="4501799"/>
          </a:xfrm>
          <a:prstGeom prst="rect">
            <a:avLst/>
          </a:prstGeom>
          <a:ln w="38100">
            <a:solidFill>
              <a:schemeClr val="accent6">
                <a:lumMod val="75000"/>
              </a:schemeClr>
            </a:solidFill>
          </a:ln>
        </p:spPr>
      </p:pic>
      <p:sp>
        <p:nvSpPr>
          <p:cNvPr id="5" name="Slide Number Placeholder 5">
            <a:extLst>
              <a:ext uri="{FF2B5EF4-FFF2-40B4-BE49-F238E27FC236}">
                <a16:creationId xmlns:a16="http://schemas.microsoft.com/office/drawing/2014/main" id="{52F91254-59FA-4396-85C3-20635F82522F}"/>
              </a:ext>
            </a:extLst>
          </p:cNvPr>
          <p:cNvSpPr>
            <a:spLocks noGrp="1"/>
          </p:cNvSpPr>
          <p:nvPr>
            <p:ph type="sldNum" sz="quarter" idx="12"/>
          </p:nvPr>
        </p:nvSpPr>
        <p:spPr>
          <a:xfrm>
            <a:off x="8109163" y="0"/>
            <a:ext cx="1023257" cy="365125"/>
          </a:xfrm>
        </p:spPr>
        <p:txBody>
          <a:bodyPr/>
          <a:lstStyle>
            <a:lvl1pPr>
              <a:defRPr>
                <a:solidFill>
                  <a:schemeClr val="bg1"/>
                </a:solidFill>
              </a:defRPr>
            </a:lvl1pPr>
          </a:lstStyle>
          <a:p>
            <a:pPr algn="r"/>
            <a:fld id="{30A95282-9A55-4447-A44E-069E66CB3BD5}" type="slidenum">
              <a:rPr lang="en-US" smtClean="0"/>
              <a:pPr algn="r"/>
              <a:t>9</a:t>
            </a:fld>
            <a:endParaRPr lang="en-US" dirty="0"/>
          </a:p>
        </p:txBody>
      </p:sp>
    </p:spTree>
    <p:custDataLst>
      <p:tags r:id="rId1"/>
    </p:custDataLst>
    <p:extLst>
      <p:ext uri="{BB962C8B-B14F-4D97-AF65-F5344CB8AC3E}">
        <p14:creationId xmlns:p14="http://schemas.microsoft.com/office/powerpoint/2010/main" val="31632214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wyers_PPT_Template_28OCT2020" id="{90DD383C-27A2-49B7-9BBC-107CD153B46D}" vid="{0F26E30D-42FB-4962-9CF7-72E4F0D28C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4331A2F86A3CE4796D773E77F528197" ma:contentTypeVersion="11" ma:contentTypeDescription="Create a new document." ma:contentTypeScope="" ma:versionID="1331c85bf3999f17631ce0d6815f9fe0">
  <xsd:schema xmlns:xsd="http://www.w3.org/2001/XMLSchema" xmlns:xs="http://www.w3.org/2001/XMLSchema" xmlns:p="http://schemas.microsoft.com/office/2006/metadata/properties" xmlns:ns2="3d557268-0aed-4dc3-b7a0-3cdc1a2a09a1" targetNamespace="http://schemas.microsoft.com/office/2006/metadata/properties" ma:root="true" ma:fieldsID="b76f6aa84d69e21b6631897a94a4aac8" ns2:_="">
    <xsd:import namespace="3d557268-0aed-4dc3-b7a0-3cdc1a2a09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557268-0aed-4dc3-b7a0-3cdc1a2a09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D2D4BF-0DAE-4175-B87D-BE24B42AFB17}">
  <ds:schemaRefs>
    <ds:schemaRef ds:uri="http://schemas.microsoft.com/sharepoint/v3/contenttype/forms"/>
  </ds:schemaRefs>
</ds:datastoreItem>
</file>

<file path=customXml/itemProps2.xml><?xml version="1.0" encoding="utf-8"?>
<ds:datastoreItem xmlns:ds="http://schemas.openxmlformats.org/officeDocument/2006/customXml" ds:itemID="{EC1380AC-1598-4DC1-9F7A-80EF0FB787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557268-0aed-4dc3-b7a0-3cdc1a2a09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BDD579-E7FC-4AB1-AA1F-0C7D21B50815}">
  <ds:schemaRefs>
    <ds:schemaRef ds:uri="4d6da2b7-63b8-4dfe-8cba-af6260a3a847"/>
    <ds:schemaRef ds:uri="http://purl.org/dc/elements/1.1/"/>
    <ds:schemaRef ds:uri="http://www.w3.org/XML/1998/namespace"/>
    <ds:schemaRef ds:uri="http://schemas.microsoft.com/office/2006/documentManagement/types"/>
    <ds:schemaRef ds:uri="http://purl.org/dc/dcmitype/"/>
    <ds:schemaRef ds:uri="http://schemas.openxmlformats.org/package/2006/metadata/core-properties"/>
    <ds:schemaRef ds:uri="http://purl.org/dc/term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Sawyers_PPT_Template_28OCT2020</Template>
  <TotalTime>35129</TotalTime>
  <Words>6256</Words>
  <Application>Microsoft Office PowerPoint</Application>
  <PresentationFormat>On-screen Show (4:3)</PresentationFormat>
  <Paragraphs>698</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Calibri</vt:lpstr>
      <vt:lpstr>Courier New</vt:lpstr>
      <vt:lpstr>Segoe UI</vt:lpstr>
      <vt:lpstr>Symbol</vt:lpstr>
      <vt:lpstr>Times New Roman</vt:lpstr>
      <vt:lpstr>Trebuchet MS</vt:lpstr>
      <vt:lpstr>Wingdings</vt:lpstr>
      <vt:lpstr>Wingdings 2</vt:lpstr>
      <vt:lpstr>Office Theme</vt:lpstr>
      <vt:lpstr>Wedges</vt:lpstr>
      <vt:lpstr>Module Topics</vt:lpstr>
      <vt:lpstr>Objectives</vt:lpstr>
      <vt:lpstr>Wedge Basics</vt:lpstr>
      <vt:lpstr>How Wedges Work</vt:lpstr>
      <vt:lpstr>Calculating Mechanical Advantage</vt:lpstr>
      <vt:lpstr>Types of Wedges</vt:lpstr>
      <vt:lpstr>Types of Wedge Tapers</vt:lpstr>
      <vt:lpstr>Hanging Wedges</vt:lpstr>
      <vt:lpstr>Rifled Wedges</vt:lpstr>
      <vt:lpstr>Hardhead Wedges and Shims</vt:lpstr>
      <vt:lpstr>Wedge Safety and Techniques</vt:lpstr>
      <vt:lpstr>Wedge Uses</vt:lpstr>
      <vt:lpstr>Common Wedge Uses </vt:lpstr>
      <vt:lpstr>Wedges in Bucking Operations</vt:lpstr>
      <vt:lpstr>Bucking: Top Bind</vt:lpstr>
      <vt:lpstr>Bucking: Top and Side Bind</vt:lpstr>
      <vt:lpstr>Wedges in Felling Operations</vt:lpstr>
      <vt:lpstr>Wedging a Tree</vt:lpstr>
      <vt:lpstr>Stabilizing Wedges</vt:lpstr>
      <vt:lpstr>Crossing/Stacking Wedges</vt:lpstr>
      <vt:lpstr>Shims</vt:lpstr>
      <vt:lpstr>Factors Involved in Wedging Back Leans</vt:lpstr>
      <vt:lpstr>Tensile Strength </vt:lpstr>
      <vt:lpstr>Elasticity of the Hinge</vt:lpstr>
      <vt:lpstr>Wedging Platform </vt:lpstr>
      <vt:lpstr>Driving Force</vt:lpstr>
      <vt:lpstr>Tree Segments</vt:lpstr>
      <vt:lpstr>What are Tree Segments?</vt:lpstr>
      <vt:lpstr>Calculating Segments</vt:lpstr>
      <vt:lpstr>Calculation Exercises1</vt:lpstr>
      <vt:lpstr>Calculation Exercises2</vt:lpstr>
      <vt:lpstr>Calculation Exercises3</vt:lpstr>
      <vt:lpstr>Using Charts1</vt:lpstr>
      <vt:lpstr>Using Charts2</vt:lpstr>
      <vt:lpstr>Segments Summary</vt:lpstr>
      <vt:lpstr>Limiting Factors</vt:lpstr>
      <vt:lpstr>Knowledge Check </vt:lpstr>
      <vt:lpstr>Summary</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Thinking Sawyers</dc:title>
  <dc:subject>PowerPoint Module 6 Wedges</dc:subject>
  <dc:creator>National Saw Program Technical Advisory Group</dc:creator>
  <cp:lastModifiedBy>Hackney, Tyler - FS, MT</cp:lastModifiedBy>
  <cp:revision>468</cp:revision>
  <dcterms:created xsi:type="dcterms:W3CDTF">2020-12-30T18:10:45Z</dcterms:created>
  <dcterms:modified xsi:type="dcterms:W3CDTF">2023-03-07T23:58:57Z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0x01010034331A2F86A3CE4796D773E77F528197</vt:lpwstr>
  </property>
  <property fmtid="{D5CDD505-2E9C-101B-9397-08002B2CF9AE}" pid="3" name="ArticulateGUID">
    <vt:lpwstr>5E332709-D967-4728-B403-BAE65B0338E8</vt:lpwstr>
  </property>
  <property fmtid="{D5CDD505-2E9C-101B-9397-08002B2CF9AE}" pid="4" name="ArticulatePath">
    <vt:lpwstr>MOD06-PPT-Final-20220407</vt:lpwstr>
  </property>
</Properties>
</file>